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30"/>
  </p:notesMasterIdLst>
  <p:handoutMasterIdLst>
    <p:handoutMasterId r:id="rId31"/>
  </p:handoutMasterIdLst>
  <p:sldIdLst>
    <p:sldId id="331" r:id="rId5"/>
    <p:sldId id="366" r:id="rId6"/>
    <p:sldId id="368" r:id="rId7"/>
    <p:sldId id="385" r:id="rId8"/>
    <p:sldId id="378" r:id="rId9"/>
    <p:sldId id="391" r:id="rId10"/>
    <p:sldId id="392" r:id="rId11"/>
    <p:sldId id="393" r:id="rId12"/>
    <p:sldId id="395" r:id="rId13"/>
    <p:sldId id="396" r:id="rId14"/>
    <p:sldId id="394" r:id="rId15"/>
    <p:sldId id="397" r:id="rId16"/>
    <p:sldId id="398" r:id="rId17"/>
    <p:sldId id="399" r:id="rId18"/>
    <p:sldId id="383" r:id="rId19"/>
    <p:sldId id="380" r:id="rId20"/>
    <p:sldId id="381" r:id="rId21"/>
    <p:sldId id="384" r:id="rId22"/>
    <p:sldId id="387" r:id="rId23"/>
    <p:sldId id="386" r:id="rId24"/>
    <p:sldId id="379" r:id="rId25"/>
    <p:sldId id="388" r:id="rId26"/>
    <p:sldId id="389" r:id="rId27"/>
    <p:sldId id="390" r:id="rId28"/>
    <p:sldId id="377" r:id="rId2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66"/>
            <p14:sldId id="368"/>
            <p14:sldId id="385"/>
            <p14:sldId id="378"/>
            <p14:sldId id="391"/>
            <p14:sldId id="392"/>
            <p14:sldId id="393"/>
            <p14:sldId id="395"/>
            <p14:sldId id="396"/>
            <p14:sldId id="394"/>
            <p14:sldId id="397"/>
            <p14:sldId id="398"/>
            <p14:sldId id="399"/>
            <p14:sldId id="383"/>
            <p14:sldId id="380"/>
            <p14:sldId id="381"/>
            <p14:sldId id="384"/>
            <p14:sldId id="387"/>
            <p14:sldId id="386"/>
            <p14:sldId id="379"/>
            <p14:sldId id="388"/>
            <p14:sldId id="389"/>
            <p14:sldId id="390"/>
            <p14:sldId id="377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9999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84433" autoAdjust="0"/>
  </p:normalViewPr>
  <p:slideViewPr>
    <p:cSldViewPr showGuides="1">
      <p:cViewPr varScale="1">
        <p:scale>
          <a:sx n="96" d="100"/>
          <a:sy n="96" d="100"/>
        </p:scale>
        <p:origin x="1003" y="77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1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86B1237-E877-4E21-8406-D8FE09F73608}" type="datetimeFigureOut">
              <a:rPr lang="fr-FR" smtClean="0"/>
              <a:t>08/04/2024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8F71B17-4D0F-4F55-A0B8-B630F9B38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8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08/04/2024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345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921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0810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27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725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6931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principes du plan de formation</a:t>
            </a:r>
          </a:p>
          <a:p>
            <a:r>
              <a:rPr lang="fr-FR" dirty="0"/>
              <a:t>Voir Carte mentale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533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612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955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2101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16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principes du plan de formation</a:t>
            </a:r>
          </a:p>
          <a:p>
            <a:r>
              <a:rPr lang="fr-FR" dirty="0"/>
              <a:t>Voir Carte mentale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principes du plan de formation</a:t>
            </a:r>
          </a:p>
          <a:p>
            <a:r>
              <a:rPr lang="fr-FR" dirty="0"/>
              <a:t>Voir Carte mentale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56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684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590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6612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295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7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Exemple type : Les restaurants d’application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 autres exemples :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outils pédagogiques proposés par l’entreprise Legrand</a:t>
            </a:r>
          </a:p>
          <a:p>
            <a:pPr marL="628650" lvl="1" indent="-171450" algn="l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Intervenante Madame Sophie Bourdais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lycée Marcel Pagnol, un lycée tertiaire</a:t>
            </a:r>
          </a:p>
          <a:p>
            <a:pPr marL="628650" lvl="1" indent="-1714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Intervenant Monsieur Thierry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Anuzet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DDFPT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Monsieur Jean François Brassier, enseignant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Lycée Maryse Bastié, un lycée industriel</a:t>
            </a:r>
          </a:p>
          <a:p>
            <a:pPr marL="628650" lvl="1" indent="-1714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Intervenant Monsieur Richard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Vantrepol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DDFPT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46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des principes du plan de formation</a:t>
            </a:r>
          </a:p>
          <a:p>
            <a:r>
              <a:rPr lang="fr-FR" dirty="0"/>
              <a:t>Voir Carte mentale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28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64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89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458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515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89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D832B71-AEE8-4275-8ABD-979E15AFB7BD}" type="datetime1">
              <a:rPr lang="fr-FR" smtClean="0"/>
              <a:t>08/04/2024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SRA-FPICA – Région académique Nouvelle Aquitaine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72" y="150213"/>
            <a:ext cx="5352248" cy="29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3018B81B-3459-41F4-97F1-1E9B554F803C}" type="datetime1">
              <a:rPr lang="fr-FR" cap="all" smtClean="0"/>
              <a:t>08/04/2024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SRA-FPICA – Région académique Nouvelle Aquitaine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0" y="170771"/>
            <a:ext cx="2592288" cy="141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F8C239B3-D116-422F-B518-94D90C45A366}" type="datetime1">
              <a:rPr lang="fr-FR" cap="all" smtClean="0"/>
              <a:t>08/04/2024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SRA-FPICA – Région académique Nouvelle Aquitaine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1BDBD540-CB2D-4191-BAFD-BE518D390742}" type="datetime1">
              <a:rPr lang="fr-FR" cap="all" smtClean="0"/>
              <a:t>08/04/2024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SRA-FPICA – Région académique Nouvelle Aquitaine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91C9C688-C0F0-48D1-BE6A-AB2434BB0E17}" type="datetime1">
              <a:rPr lang="fr-FR" cap="all" smtClean="0"/>
              <a:t>08/04/2024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SRA-FPICA – Région académique Nouvelle Aquitaine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AE1F-BBBA-461E-86A0-C30E6FAAE218}" type="datetime1">
              <a:rPr lang="fr-FR" smtClean="0"/>
              <a:t>08/04/2024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SRA-FPICA – Région académique Nouvelle Aquitaine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E62F5-3E82-46CF-9F83-42FEE86E6D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5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fld id="{CE1D2A49-B123-4815-9599-A1366D0BAD02}" type="datetime1">
              <a:rPr lang="fr-FR" cap="all" smtClean="0"/>
              <a:t>08/04/2024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SRA-FPICA – Région académique Nouvelle Aquitaine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1941"/>
            <a:ext cx="864096" cy="4723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3471DA-37B4-4212-A516-A2462E26D04E}"/>
              </a:ext>
            </a:extLst>
          </p:cNvPr>
          <p:cNvSpPr/>
          <p:nvPr/>
        </p:nvSpPr>
        <p:spPr>
          <a:xfrm>
            <a:off x="180000" y="1491630"/>
            <a:ext cx="8784000" cy="3147854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Webinaire  régional des Responsables des Bureaux des Entreprises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Les outils pédagogiques de professionnalisation</a:t>
            </a:r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05 avril 2024</a:t>
            </a:r>
          </a:p>
          <a:p>
            <a:pPr algn="ctr"/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7C5D9EB-CDFA-4F41-874A-7368174F7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34443"/>
            <a:ext cx="7596336" cy="33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BF4841-40D2-449E-80FA-4E03D4AE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48" y="1055312"/>
            <a:ext cx="7308304" cy="37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53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EA3BA9-AB8A-4792-B77E-B37193803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203598"/>
            <a:ext cx="6876256" cy="33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8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DF253B3-A73D-42FF-BAF2-EEFA86CE1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196361"/>
            <a:ext cx="7020272" cy="35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1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7A5DDAF-C02F-44C1-9B51-4F9F64E2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6" y="1276322"/>
            <a:ext cx="7524328" cy="33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54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627534"/>
            <a:ext cx="8784000" cy="792088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Lycée Professionnel Marcel Pagnol – Limoges</a:t>
            </a:r>
          </a:p>
          <a:p>
            <a:pPr algn="ctr"/>
            <a:r>
              <a:rPr lang="fr-FR" sz="2000" b="1" dirty="0"/>
              <a:t>Lycée des métiers de la gestion et de la relation clients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24BC30-CA11-42F7-8C96-057F4750DF4F}"/>
              </a:ext>
            </a:extLst>
          </p:cNvPr>
          <p:cNvSpPr txBox="1"/>
          <p:nvPr/>
        </p:nvSpPr>
        <p:spPr>
          <a:xfrm>
            <a:off x="1007604" y="18516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Intervention de</a:t>
            </a:r>
          </a:p>
          <a:p>
            <a:pPr algn="ctr"/>
            <a:r>
              <a:rPr lang="fr-FR" sz="2400" dirty="0"/>
              <a:t>Thierry </a:t>
            </a:r>
            <a:r>
              <a:rPr lang="fr-FR" sz="2400" dirty="0" err="1"/>
              <a:t>Anuzet</a:t>
            </a:r>
            <a:r>
              <a:rPr lang="fr-FR" sz="2400" dirty="0"/>
              <a:t> - </a:t>
            </a:r>
            <a:r>
              <a:rPr lang="fr-FR" sz="2400" dirty="0" err="1"/>
              <a:t>DDFPT</a:t>
            </a:r>
            <a:endParaRPr lang="fr-FR" sz="2400" dirty="0"/>
          </a:p>
          <a:p>
            <a:pPr algn="ctr"/>
            <a:r>
              <a:rPr lang="fr-FR" sz="2400" dirty="0"/>
              <a:t>Jean François Brassier - Enseignant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D87BCF3E-CDFA-43A2-A7F0-08E177D9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732DA741-CF62-4108-A04E-C4943F6D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FD3BDBCE-91AF-4C3E-BF91-D90A5A0B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73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Deux espaces pédagogiques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E50902-CAA4-4240-B10D-55D86A0A63CB}"/>
              </a:ext>
            </a:extLst>
          </p:cNvPr>
          <p:cNvSpPr txBox="1"/>
          <p:nvPr/>
        </p:nvSpPr>
        <p:spPr>
          <a:xfrm>
            <a:off x="180000" y="1131590"/>
            <a:ext cx="381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Une boutique et son espace e-commerce</a:t>
            </a:r>
            <a:endParaRPr lang="fr-FR" sz="2400" dirty="0"/>
          </a:p>
        </p:txBody>
      </p:sp>
      <p:pic>
        <p:nvPicPr>
          <p:cNvPr id="7" name="Image 6" descr="Une image contenant intérieur, scène, texte, étagère&#10;&#10;Description générée automatiquement">
            <a:extLst>
              <a:ext uri="{FF2B5EF4-FFF2-40B4-BE49-F238E27FC236}">
                <a16:creationId xmlns:a16="http://schemas.microsoft.com/office/drawing/2014/main" id="{C03AE177-26FA-43D6-9C8C-39ADA8A21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977" y="1203598"/>
            <a:ext cx="4454023" cy="2004311"/>
          </a:xfrm>
          <a:prstGeom prst="rect">
            <a:avLst/>
          </a:prstGeom>
        </p:spPr>
      </p:pic>
      <p:pic>
        <p:nvPicPr>
          <p:cNvPr id="9" name="Image 8" descr="Une image contenant texte, mur, intérieur, cadre photo&#10;&#10;Description générée automatiquement">
            <a:extLst>
              <a:ext uri="{FF2B5EF4-FFF2-40B4-BE49-F238E27FC236}">
                <a16:creationId xmlns:a16="http://schemas.microsoft.com/office/drawing/2014/main" id="{F6920A76-F068-4DFF-93C1-C2A31B04AA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2607257"/>
            <a:ext cx="3896291" cy="200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Deux espaces pédagogiques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E50902-CAA4-4240-B10D-55D86A0A63CB}"/>
              </a:ext>
            </a:extLst>
          </p:cNvPr>
          <p:cNvSpPr txBox="1"/>
          <p:nvPr/>
        </p:nvSpPr>
        <p:spPr>
          <a:xfrm>
            <a:off x="180000" y="1131590"/>
            <a:ext cx="410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Un centre de relation client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9F5D9A-9B76-458B-88CC-7E52775AE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851670"/>
            <a:ext cx="4023360" cy="255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7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Sources de financement et partenaires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E50902-CAA4-4240-B10D-55D86A0A63CB}"/>
              </a:ext>
            </a:extLst>
          </p:cNvPr>
          <p:cNvSpPr txBox="1"/>
          <p:nvPr/>
        </p:nvSpPr>
        <p:spPr>
          <a:xfrm>
            <a:off x="180000" y="1203598"/>
            <a:ext cx="878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Sources de financement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Fonds propres « TA »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CFA Académique (Mutualisation des espaces pédagogiques)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Subvention Région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Dons d’entreprises</a:t>
            </a:r>
          </a:p>
          <a:p>
            <a:pPr lvl="1"/>
            <a:endParaRPr lang="fr-FR" sz="1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Partenaires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La main française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Say Tout Com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Phosphorescence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Projet avec « La Maison Rouge »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Thiriet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Legrand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/>
              <a:t>….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920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Intérêt pédagogique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E50902-CAA4-4240-B10D-55D86A0A63CB}"/>
              </a:ext>
            </a:extLst>
          </p:cNvPr>
          <p:cNvSpPr txBox="1"/>
          <p:nvPr/>
        </p:nvSpPr>
        <p:spPr>
          <a:xfrm>
            <a:off x="180000" y="1203598"/>
            <a:ext cx="878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dirty="0"/>
              <a:t>Mise en œuvre pédagogique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dirty="0"/>
              <a:t>Dans le cadre de situations simulées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dirty="0"/>
              <a:t>Dans le cadre d’action en partenariat avec les entreprises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313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627534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OUVERTURE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24BC30-CA11-42F7-8C96-057F4750DF4F}"/>
              </a:ext>
            </a:extLst>
          </p:cNvPr>
          <p:cNvSpPr txBox="1"/>
          <p:nvPr/>
        </p:nvSpPr>
        <p:spPr>
          <a:xfrm>
            <a:off x="1007604" y="185167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Propos introductifs </a:t>
            </a:r>
          </a:p>
          <a:p>
            <a:pPr algn="ctr"/>
            <a:r>
              <a:rPr lang="fr-FR" sz="2400" dirty="0"/>
              <a:t>Bruno </a:t>
            </a:r>
            <a:r>
              <a:rPr lang="fr-FR" sz="2400" dirty="0" err="1"/>
              <a:t>Querre</a:t>
            </a:r>
            <a:endParaRPr lang="fr-FR" sz="2400" dirty="0"/>
          </a:p>
          <a:p>
            <a:pPr algn="ctr"/>
            <a:r>
              <a:rPr lang="fr-FR" sz="2400" dirty="0"/>
              <a:t>Conseiller de madame la Rectrice – </a:t>
            </a:r>
            <a:r>
              <a:rPr lang="fr-FR" sz="2400" dirty="0" err="1"/>
              <a:t>Drafpica</a:t>
            </a:r>
            <a:r>
              <a:rPr lang="fr-FR" sz="2400" dirty="0"/>
              <a:t> Adjoint site de Limoges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D87BCF3E-CDFA-43A2-A7F0-08E177D9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732DA741-CF62-4108-A04E-C4943F6D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FD3BDBCE-91AF-4C3E-BF91-D90A5A0B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4737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627534"/>
            <a:ext cx="8784000" cy="1080120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Lycée Maryse Bastié - Limoges</a:t>
            </a:r>
          </a:p>
          <a:p>
            <a:pPr algn="ctr"/>
            <a:r>
              <a:rPr lang="fr-FR" sz="2000" b="1" dirty="0"/>
              <a:t>Lycée des Métiers des Transitions Numériques, Énergétiques, Écologiques  et de la Communication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24BC30-CA11-42F7-8C96-057F4750DF4F}"/>
              </a:ext>
            </a:extLst>
          </p:cNvPr>
          <p:cNvSpPr txBox="1"/>
          <p:nvPr/>
        </p:nvSpPr>
        <p:spPr>
          <a:xfrm>
            <a:off x="1007604" y="18516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Intervention de</a:t>
            </a:r>
          </a:p>
          <a:p>
            <a:pPr algn="ctr"/>
            <a:r>
              <a:rPr lang="fr-FR" sz="2400" dirty="0"/>
              <a:t>Richard Vantrepol – DDFPT</a:t>
            </a:r>
          </a:p>
          <a:p>
            <a:pPr algn="ctr"/>
            <a:r>
              <a:rPr lang="fr-FR" sz="2400" dirty="0"/>
              <a:t>Florence Mouline - RBDE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D87BCF3E-CDFA-43A2-A7F0-08E177D9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732DA741-CF62-4108-A04E-C4943F6D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FD3BDBCE-91AF-4C3E-BF91-D90A5A0B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878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latin typeface="Raleway" panose="020B0503030101060003" pitchFamily="34" charset="0"/>
              </a:rPr>
              <a:t>Coloration Nationale Bac Pro MELEC</a:t>
            </a:r>
            <a:endParaRPr lang="fr-FR" sz="2000" b="1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343D12-2F47-A609-2611-5934A83DAA2D}"/>
              </a:ext>
            </a:extLst>
          </p:cNvPr>
          <p:cNvSpPr txBox="1"/>
          <p:nvPr/>
        </p:nvSpPr>
        <p:spPr>
          <a:xfrm>
            <a:off x="1259632" y="1204317"/>
            <a:ext cx="309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Raleway" panose="020B0503030101060003" pitchFamily="34" charset="0"/>
              </a:rPr>
              <a:t>Simulation « Lotissement et viabilisation des terrains »</a:t>
            </a:r>
            <a:endParaRPr lang="fr-FR" sz="1600" dirty="0">
              <a:latin typeface="Raleway" panose="020B05030301010600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7FB0BE-4941-C6E8-A902-2B7EB3B3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7504" y="2490313"/>
            <a:ext cx="2304256" cy="17281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99B2E68-EDAD-8FE5-56E5-6D710E7C7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440" y="1347614"/>
            <a:ext cx="3923968" cy="29429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6948323-DE8D-9AB2-36C8-A65839B0A8E7}"/>
              </a:ext>
            </a:extLst>
          </p:cNvPr>
          <p:cNvSpPr txBox="1"/>
          <p:nvPr/>
        </p:nvSpPr>
        <p:spPr>
          <a:xfrm>
            <a:off x="2223680" y="3634221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latin typeface="Raleway" panose="020B0503030101060003" pitchFamily="34" charset="0"/>
              </a:rPr>
              <a:t>Transport et Distribution Electrique</a:t>
            </a:r>
            <a:endParaRPr lang="fr-FR" sz="1600" dirty="0">
              <a:latin typeface="Raleway" panose="020B0503030101060003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4725AEA-F8F5-D4BC-1782-88542CF44558}"/>
              </a:ext>
            </a:extLst>
          </p:cNvPr>
          <p:cNvSpPr txBox="1"/>
          <p:nvPr/>
        </p:nvSpPr>
        <p:spPr>
          <a:xfrm rot="19431743">
            <a:off x="2386627" y="2084972"/>
            <a:ext cx="157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00B0F0"/>
                </a:solidFill>
                <a:latin typeface="Raleway" panose="020B0503030101060003" pitchFamily="34" charset="0"/>
              </a:rPr>
              <a:t>Métiers des réseaux </a:t>
            </a:r>
            <a:endParaRPr lang="fr-FR" sz="2400" i="1" dirty="0">
              <a:solidFill>
                <a:srgbClr val="00B0F0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8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latin typeface="Raleway" panose="020B0503030101060003" pitchFamily="34" charset="0"/>
              </a:rPr>
              <a:t>Coloration Nationale Bac Pro MELEC</a:t>
            </a:r>
            <a:endParaRPr lang="fr-FR" sz="2000" b="1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641FAF-006A-57AA-38A7-4F538EB4CE7F}"/>
              </a:ext>
            </a:extLst>
          </p:cNvPr>
          <p:cNvSpPr txBox="1"/>
          <p:nvPr/>
        </p:nvSpPr>
        <p:spPr>
          <a:xfrm>
            <a:off x="379472" y="1491631"/>
            <a:ext cx="548867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Raleway" panose="020B0503030101060003" pitchFamily="34" charset="0"/>
              </a:rPr>
              <a:t>Contexte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Raleway" panose="020B0503030101060003" pitchFamily="34" charset="0"/>
              </a:rPr>
              <a:t>Très forte demande des entreprises « Réseaux Electriques » au niveau national (</a:t>
            </a:r>
            <a:r>
              <a:rPr lang="fr-FR" sz="1600" i="1" dirty="0">
                <a:latin typeface="Raleway" panose="020B0503030101060003" pitchFamily="34" charset="0"/>
              </a:rPr>
              <a:t>Renforcer l’attractivité des métiers)</a:t>
            </a:r>
            <a:r>
              <a:rPr lang="fr-FR" sz="1600" dirty="0">
                <a:latin typeface="Raleway" panose="020B0503030101060003" pitchFamily="34" charset="0"/>
              </a:rPr>
              <a:t>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Raleway" panose="020B0503030101060003" pitchFamily="34" charset="0"/>
              </a:rPr>
              <a:t>Courant 2023, mise en place d’un plan d’action porté par Enedis (notion des écoles des réseaux),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>
                <a:latin typeface="Raleway" panose="020B0503030101060003" pitchFamily="34" charset="0"/>
              </a:rPr>
              <a:t>R2024, Création au niveau national de la coloration du diplôme porté par le Ministère.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EDF9FB-BE40-B72A-9383-79AC1A6D2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3736">
            <a:off x="5704544" y="2419088"/>
            <a:ext cx="3122262" cy="12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8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latin typeface="Raleway" panose="020B0503030101060003" pitchFamily="34" charset="0"/>
              </a:rPr>
              <a:t>Coloration Nationale Bac Pro MELEC</a:t>
            </a:r>
            <a:endParaRPr lang="fr-FR" sz="2000" b="1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641FAF-006A-57AA-38A7-4F538EB4CE7F}"/>
              </a:ext>
            </a:extLst>
          </p:cNvPr>
          <p:cNvSpPr txBox="1"/>
          <p:nvPr/>
        </p:nvSpPr>
        <p:spPr>
          <a:xfrm>
            <a:off x="180000" y="1279088"/>
            <a:ext cx="40319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Raleway" panose="020B0503030101060003" pitchFamily="34" charset="0"/>
              </a:rPr>
              <a:t>Sources de financement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>
                <a:latin typeface="Raleway" panose="020B0503030101060003" pitchFamily="34" charset="0"/>
              </a:rPr>
              <a:t>Fonds propres « TA » (petits matériels)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>
                <a:latin typeface="Raleway" panose="020B0503030101060003" pitchFamily="34" charset="0"/>
              </a:rPr>
              <a:t>Dons d’entreprises (Matériels, Equipements, Travaux &amp; Installation</a:t>
            </a:r>
          </a:p>
          <a:p>
            <a:pPr lvl="1"/>
            <a:endParaRPr lang="fr-FR" sz="1600" dirty="0">
              <a:latin typeface="Raleway" panose="020B05030301010600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1600" dirty="0">
              <a:latin typeface="Raleway" panose="020B05030301010600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FD048F-EB3A-C7D5-A670-3E777A12D038}"/>
              </a:ext>
            </a:extLst>
          </p:cNvPr>
          <p:cNvSpPr txBox="1"/>
          <p:nvPr/>
        </p:nvSpPr>
        <p:spPr>
          <a:xfrm>
            <a:off x="4572000" y="1292356"/>
            <a:ext cx="426513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Raleway" panose="020B0503030101060003" pitchFamily="34" charset="0"/>
              </a:rPr>
              <a:t> </a:t>
            </a:r>
            <a:r>
              <a:rPr lang="fr-FR" b="1" dirty="0">
                <a:latin typeface="Raleway" panose="020B0503030101060003" pitchFamily="34" charset="0"/>
              </a:rPr>
              <a:t>Les plus-values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400" dirty="0">
                <a:latin typeface="Raleway" panose="020B0503030101060003" pitchFamily="34" charset="0"/>
              </a:rPr>
              <a:t>Contextualisation des situations d’apprentissage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400" dirty="0">
                <a:latin typeface="Raleway" panose="020B0503030101060003" pitchFamily="34" charset="0"/>
              </a:rPr>
              <a:t>Relation avec les entreprises du secteur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400" dirty="0">
                <a:latin typeface="Raleway" panose="020B0503030101060003" pitchFamily="34" charset="0"/>
              </a:rPr>
              <a:t>Gestion des PFMP et insertion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400" dirty="0">
                <a:latin typeface="Raleway" panose="020B0503030101060003" pitchFamily="34" charset="0"/>
              </a:rPr>
              <a:t>Accompagnement des Professeurs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400" dirty="0">
                <a:latin typeface="Raleway" panose="020B0503030101060003" pitchFamily="34" charset="0"/>
              </a:rPr>
              <a:t>Accompagnement des Elèves</a:t>
            </a:r>
          </a:p>
          <a:p>
            <a:pPr lvl="1"/>
            <a:endParaRPr lang="fr-FR" sz="1400" dirty="0">
              <a:latin typeface="Raleway" panose="020B05030301010600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b="1" dirty="0">
                <a:latin typeface="Raleway" panose="020B0503030101060003" pitchFamily="34" charset="0"/>
              </a:rPr>
              <a:t> Les points de vigilance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Raleway" panose="020B0503030101060003" pitchFamily="34" charset="0"/>
              </a:rPr>
              <a:t>Adhésion obligatoire des enseignants sur le projet (</a:t>
            </a:r>
            <a:r>
              <a:rPr lang="fr-FR" sz="1400" i="1" dirty="0">
                <a:latin typeface="Raleway" panose="020B0503030101060003" pitchFamily="34" charset="0"/>
              </a:rPr>
              <a:t>partage des tâches</a:t>
            </a:r>
            <a:r>
              <a:rPr lang="fr-FR" sz="1400" dirty="0">
                <a:latin typeface="Raleway" panose="020B0503030101060003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Raleway" panose="020B0503030101060003" pitchFamily="34" charset="0"/>
              </a:rPr>
              <a:t>Ne pas oublier les autres partenaires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38916A8-DDA9-E59D-2386-3573B1D6C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609" y="2949792"/>
            <a:ext cx="2376264" cy="17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83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>
                <a:latin typeface="Raleway" panose="020B0503030101060003" pitchFamily="34" charset="0"/>
              </a:rPr>
              <a:t>Coloration Nationale Bac Pro MELEC</a:t>
            </a:r>
            <a:endParaRPr lang="fr-FR" sz="2000" b="1" dirty="0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4641FAF-006A-57AA-38A7-4F538EB4CE7F}"/>
              </a:ext>
            </a:extLst>
          </p:cNvPr>
          <p:cNvSpPr txBox="1"/>
          <p:nvPr/>
        </p:nvSpPr>
        <p:spPr>
          <a:xfrm>
            <a:off x="180000" y="1279088"/>
            <a:ext cx="439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000" b="1" dirty="0">
                <a:latin typeface="Raleway" panose="020B0503030101060003" pitchFamily="34" charset="0"/>
              </a:rPr>
              <a:t>Rôle du RBDE dans le projet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>
                <a:latin typeface="Raleway" panose="020B0503030101060003" pitchFamily="34" charset="0"/>
              </a:rPr>
              <a:t>Travail avec le service Communication d’ENEDIS,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>
                <a:latin typeface="Raleway" panose="020B0503030101060003" pitchFamily="34" charset="0"/>
              </a:rPr>
              <a:t>Organisation de l’inauguration et signature de la convention de partenariat,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>
                <a:latin typeface="Raleway" panose="020B0503030101060003" pitchFamily="34" charset="0"/>
              </a:rPr>
              <a:t>Contacts avec les services de presse (</a:t>
            </a:r>
            <a:r>
              <a:rPr lang="fr-FR" sz="1600" i="1" dirty="0">
                <a:latin typeface="Raleway" panose="020B0503030101060003" pitchFamily="34" charset="0"/>
              </a:rPr>
              <a:t>importance du réseau</a:t>
            </a:r>
            <a:r>
              <a:rPr lang="fr-FR" sz="1600" dirty="0">
                <a:latin typeface="Raleway" panose="020B0503030101060003" pitchFamily="34" charset="0"/>
              </a:rPr>
              <a:t>),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sz="1600" dirty="0">
                <a:latin typeface="Raleway" panose="020B0503030101060003" pitchFamily="34" charset="0"/>
              </a:rPr>
              <a:t>Communication interne et externe de l’évènement,</a:t>
            </a:r>
          </a:p>
          <a:p>
            <a:pPr lvl="1"/>
            <a:endParaRPr lang="fr-FR" sz="1600" dirty="0">
              <a:latin typeface="Raleway" panose="020B05030301010600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1600" dirty="0">
              <a:latin typeface="Raleway" panose="020B05030301010600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738DEE-140B-9431-4AE8-31A9C895A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051">
            <a:off x="4812915" y="1687156"/>
            <a:ext cx="3835155" cy="228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78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627534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Questions / réponses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55A587-1110-4B5E-BA90-87DDAB72B0A4}"/>
              </a:ext>
            </a:extLst>
          </p:cNvPr>
          <p:cNvSpPr txBox="1"/>
          <p:nvPr/>
        </p:nvSpPr>
        <p:spPr>
          <a:xfrm>
            <a:off x="158837" y="2357380"/>
            <a:ext cx="871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 votre écoute</a:t>
            </a:r>
          </a:p>
          <a:p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6A7B9BAB-991A-47C8-9A7B-BBC3BB67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57ED18E0-B95D-44E2-B2FB-8B35A9E6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D3F0B907-3A75-4941-82A0-19CDEB09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634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Introduction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E78D4A-9A58-47EE-A1F8-DB193E8C303A}"/>
              </a:ext>
            </a:extLst>
          </p:cNvPr>
          <p:cNvSpPr txBox="1"/>
          <p:nvPr/>
        </p:nvSpPr>
        <p:spPr>
          <a:xfrm>
            <a:off x="251520" y="1851670"/>
            <a:ext cx="871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/>
              <a:t>Permettre aux enseignants de proposer des situations de formation dans des espaces pédagogiques identiques à ceux du monde professionnel</a:t>
            </a:r>
          </a:p>
          <a:p>
            <a:r>
              <a:rPr lang="fr-FR" sz="2400" b="1" i="1" dirty="0"/>
              <a:t>					</a:t>
            </a:r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14" name="Espace réservé de la date 6">
            <a:extLst>
              <a:ext uri="{FF2B5EF4-FFF2-40B4-BE49-F238E27FC236}">
                <a16:creationId xmlns:a16="http://schemas.microsoft.com/office/drawing/2014/main" id="{59D1215A-25DD-4EA4-A34D-FE4F9177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6" name="Espace réservé du pied de page 7">
            <a:extLst>
              <a:ext uri="{FF2B5EF4-FFF2-40B4-BE49-F238E27FC236}">
                <a16:creationId xmlns:a16="http://schemas.microsoft.com/office/drawing/2014/main" id="{BEECA79F-5E0C-46A7-8CB8-C3985570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7" name="Espace réservé du numéro de diapositive 8">
            <a:extLst>
              <a:ext uri="{FF2B5EF4-FFF2-40B4-BE49-F238E27FC236}">
                <a16:creationId xmlns:a16="http://schemas.microsoft.com/office/drawing/2014/main" id="{F07CBABE-13C3-4FBF-82A7-9D81CFF8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65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627534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Entreprise Legrand	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524BC30-CA11-42F7-8C96-057F4750DF4F}"/>
              </a:ext>
            </a:extLst>
          </p:cNvPr>
          <p:cNvSpPr txBox="1"/>
          <p:nvPr/>
        </p:nvSpPr>
        <p:spPr>
          <a:xfrm>
            <a:off x="1007604" y="1851670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Intervention de</a:t>
            </a:r>
          </a:p>
          <a:p>
            <a:pPr algn="ctr"/>
            <a:r>
              <a:rPr lang="fr-FR" sz="2400" dirty="0"/>
              <a:t>Sophie Bourdais, Déléguée Nationale pour l'Enseignement – Société LEGRAND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sophie.bourdais@legrand.com </a:t>
            </a:r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D87BCF3E-CDFA-43A2-A7F0-08E177D9B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732DA741-CF62-4108-A04E-C4943F6D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FD3BDBCE-91AF-4C3E-BF91-D90A5A0B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67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D62E0B-820E-4284-BB9F-6F3D004DF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37417"/>
            <a:ext cx="7884368" cy="345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3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E7CD305-7BC7-46A9-B282-8B6037AB2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50851"/>
            <a:ext cx="7452320" cy="33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DCC4C9-E028-41E0-B36E-B7B9F92F5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1194519"/>
            <a:ext cx="7596336" cy="339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3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CC4F5E-4B97-46F3-8588-A4BA1F1F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28" y="1198827"/>
            <a:ext cx="7668344" cy="342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43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B840F6-5864-41E4-AFC4-6ED7CA159145}"/>
              </a:ext>
            </a:extLst>
          </p:cNvPr>
          <p:cNvSpPr/>
          <p:nvPr/>
        </p:nvSpPr>
        <p:spPr>
          <a:xfrm>
            <a:off x="180000" y="551256"/>
            <a:ext cx="8784000" cy="504056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000" b="1" dirty="0"/>
              <a:t>Intervention de Mme Bourdais - Legrand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A2360BC1-EDE0-4F73-A014-BB7319C3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05/04/2024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F40ADCF1-1635-4903-8BF8-755BAAE1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SRA-FPICA – Région académique Nouvelle Aquitaine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A5DB06F-CC0A-4BDB-B97B-2E8A1C7F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210A95B-ED47-45B9-B4BF-98389790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09540"/>
            <a:ext cx="7740352" cy="34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18180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pour codir voie techno draiolds drafpica draes-1.pptx [Lecture seule]" id="{B1F26D0C-4C35-4FA9-8746-40D74E03465A}" vid="{FE3BAA53-14D8-4B3C-AA0D-5BA1BB746EA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5BBF79F61DB4A8C62A221727CB3C0" ma:contentTypeVersion="12" ma:contentTypeDescription="Crée un document." ma:contentTypeScope="" ma:versionID="ff1d81673392c1de5282f2e5094b4b8d">
  <xsd:schema xmlns:xsd="http://www.w3.org/2001/XMLSchema" xmlns:xs="http://www.w3.org/2001/XMLSchema" xmlns:p="http://schemas.microsoft.com/office/2006/metadata/properties" xmlns:ns3="1e65955f-e8a5-40fd-a338-4b4cddf5ad59" xmlns:ns4="09cc6ae7-7df0-4eaf-8a79-c4367d8d08bd" targetNamespace="http://schemas.microsoft.com/office/2006/metadata/properties" ma:root="true" ma:fieldsID="de089a1d063e5f3eb1e3b1f4c59fb3dc" ns3:_="" ns4:_="">
    <xsd:import namespace="1e65955f-e8a5-40fd-a338-4b4cddf5ad59"/>
    <xsd:import namespace="09cc6ae7-7df0-4eaf-8a79-c4367d8d08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5955f-e8a5-40fd-a338-4b4cddf5a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c6ae7-7df0-4eaf-8a79-c4367d8d08b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90F7A5-CCE4-473E-B5E5-6F67D366CE71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09cc6ae7-7df0-4eaf-8a79-c4367d8d08bd"/>
    <ds:schemaRef ds:uri="1e65955f-e8a5-40fd-a338-4b4cddf5ad5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72D97BE-730D-48B6-ABAE-5659F6068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65955f-e8a5-40fd-a338-4b4cddf5ad59"/>
    <ds:schemaRef ds:uri="09cc6ae7-7df0-4eaf-8a79-c4367d8d08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EB1297-7AD4-4FBB-8055-8C4B538408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6540</TotalTime>
  <Words>697</Words>
  <Application>Microsoft Office PowerPoint</Application>
  <PresentationFormat>Affichage à l'écran (16:9)</PresentationFormat>
  <Paragraphs>209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Marianne</vt:lpstr>
      <vt:lpstr>Raleway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16/9</dc:title>
  <dc:subject>Client</dc:subject>
  <dc:creator>Microsoft Office User</dc:creator>
  <cp:lastModifiedBy>Thierry Nadaud</cp:lastModifiedBy>
  <cp:revision>300</cp:revision>
  <cp:lastPrinted>2024-02-01T22:02:47Z</cp:lastPrinted>
  <dcterms:created xsi:type="dcterms:W3CDTF">2020-07-03T12:51:20Z</dcterms:created>
  <dcterms:modified xsi:type="dcterms:W3CDTF">2024-04-08T21:05:56Z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0x010100FCB5BBF79F61DB4A8C62A221727CB3C0</vt:lpwstr>
  </property>
</Properties>
</file>