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7" r:id="rId4"/>
  </p:sldMasterIdLst>
  <p:notesMasterIdLst>
    <p:notesMasterId r:id="rId30"/>
  </p:notesMasterIdLst>
  <p:handoutMasterIdLst>
    <p:handoutMasterId r:id="rId31"/>
  </p:handoutMasterIdLst>
  <p:sldIdLst>
    <p:sldId id="331" r:id="rId5"/>
    <p:sldId id="366" r:id="rId6"/>
    <p:sldId id="368" r:id="rId7"/>
    <p:sldId id="385" r:id="rId8"/>
    <p:sldId id="378" r:id="rId9"/>
    <p:sldId id="391" r:id="rId10"/>
    <p:sldId id="392" r:id="rId11"/>
    <p:sldId id="393" r:id="rId12"/>
    <p:sldId id="395" r:id="rId13"/>
    <p:sldId id="396" r:id="rId14"/>
    <p:sldId id="394" r:id="rId15"/>
    <p:sldId id="397" r:id="rId16"/>
    <p:sldId id="398" r:id="rId17"/>
    <p:sldId id="399" r:id="rId18"/>
    <p:sldId id="383" r:id="rId19"/>
    <p:sldId id="380" r:id="rId20"/>
    <p:sldId id="381" r:id="rId21"/>
    <p:sldId id="384" r:id="rId22"/>
    <p:sldId id="387" r:id="rId23"/>
    <p:sldId id="386" r:id="rId24"/>
    <p:sldId id="379" r:id="rId25"/>
    <p:sldId id="388" r:id="rId26"/>
    <p:sldId id="389" r:id="rId27"/>
    <p:sldId id="390" r:id="rId28"/>
    <p:sldId id="377" r:id="rId29"/>
  </p:sldIdLst>
  <p:sldSz cx="9144000" cy="5143500" type="screen16x9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INISTÈRIEL" id="{0B896E98-F45E-4768-8620-EDDF394BE181}">
          <p14:sldIdLst>
            <p14:sldId id="331"/>
            <p14:sldId id="366"/>
            <p14:sldId id="368"/>
            <p14:sldId id="385"/>
            <p14:sldId id="378"/>
            <p14:sldId id="391"/>
            <p14:sldId id="392"/>
            <p14:sldId id="393"/>
            <p14:sldId id="395"/>
            <p14:sldId id="396"/>
            <p14:sldId id="394"/>
            <p14:sldId id="397"/>
            <p14:sldId id="398"/>
            <p14:sldId id="399"/>
            <p14:sldId id="383"/>
            <p14:sldId id="380"/>
            <p14:sldId id="381"/>
            <p14:sldId id="384"/>
            <p14:sldId id="387"/>
            <p14:sldId id="386"/>
            <p14:sldId id="379"/>
            <p14:sldId id="388"/>
            <p14:sldId id="389"/>
            <p14:sldId id="390"/>
            <p14:sldId id="377"/>
          </p14:sldIdLst>
        </p14:section>
        <p14:section name="MÉTHODOLOGIE" id="{EB03BDE6-D677-4574-A7BF-9721F91BDEB8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191">
          <p15:clr>
            <a:srgbClr val="A4A3A4"/>
          </p15:clr>
        </p15:guide>
        <p15:guide id="3" orient="horz" pos="854">
          <p15:clr>
            <a:srgbClr val="A4A3A4"/>
          </p15:clr>
        </p15:guide>
        <p15:guide id="4" orient="horz" pos="821">
          <p15:clr>
            <a:srgbClr val="A4A3A4"/>
          </p15:clr>
        </p15:guide>
        <p15:guide id="5" orient="horz" pos="3049">
          <p15:clr>
            <a:srgbClr val="A4A3A4"/>
          </p15:clr>
        </p15:guide>
        <p15:guide id="6" orient="horz" pos="3151">
          <p15:clr>
            <a:srgbClr val="A4A3A4"/>
          </p15:clr>
        </p15:guide>
        <p15:guide id="7" pos="2880">
          <p15:clr>
            <a:srgbClr val="A4A3A4"/>
          </p15:clr>
        </p15:guide>
        <p15:guide id="8" pos="476">
          <p15:clr>
            <a:srgbClr val="A4A3A4"/>
          </p15:clr>
        </p15:guide>
        <p15:guide id="9" pos="5193">
          <p15:clr>
            <a:srgbClr val="A4A3A4"/>
          </p15:clr>
        </p15:guide>
        <p15:guide id="10" pos="546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009999"/>
    <a:srgbClr val="EA8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Style à thème 1 - Accentuation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F1AB2-1976-4502-BF36-3FF5EA218861}" styleName="Style moyen 4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75" autoAdjust="0"/>
    <p:restoredTop sz="84433" autoAdjust="0"/>
  </p:normalViewPr>
  <p:slideViewPr>
    <p:cSldViewPr showGuides="1">
      <p:cViewPr varScale="1">
        <p:scale>
          <a:sx n="96" d="100"/>
          <a:sy n="96" d="100"/>
        </p:scale>
        <p:origin x="1003" y="77"/>
      </p:cViewPr>
      <p:guideLst>
        <p:guide orient="horz" pos="1620"/>
        <p:guide orient="horz" pos="191"/>
        <p:guide orient="horz" pos="854"/>
        <p:guide orient="horz" pos="821"/>
        <p:guide orient="horz" pos="3049"/>
        <p:guide orient="horz" pos="3151"/>
        <p:guide pos="2880"/>
        <p:guide pos="476"/>
        <p:guide pos="5193"/>
        <p:guide pos="546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210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186B1237-E877-4E21-8406-D8FE09F73608}" type="datetimeFigureOut">
              <a:rPr lang="fr-FR" smtClean="0"/>
              <a:t>08/04/2024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18F71B17-4D0F-4F55-A0B8-B630F9B389F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42866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D680E798-53FF-4C51-A981-953463752515}" type="datetimeFigureOut">
              <a:rPr lang="fr-FR" smtClean="0"/>
              <a:pPr/>
              <a:t>08/04/2024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31" tIns="45715" rIns="91431" bIns="45715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1B06CD8F-B7ED-4A05-9FB1-A01CC0EF02C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1662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173452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10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792179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808103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12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702715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13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572568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14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69315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Rappel des principes du plan de formation</a:t>
            </a:r>
          </a:p>
          <a:p>
            <a:r>
              <a:rPr lang="fr-FR" dirty="0"/>
              <a:t>Voir Carte mentale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15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225335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16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416123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17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799550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18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321014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19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841639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Rappel des principes du plan de formation</a:t>
            </a:r>
          </a:p>
          <a:p>
            <a:r>
              <a:rPr lang="fr-FR" dirty="0"/>
              <a:t>Voir Carte mentale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006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Rappel des principes du plan de formation</a:t>
            </a:r>
          </a:p>
          <a:p>
            <a:r>
              <a:rPr lang="fr-FR" dirty="0"/>
              <a:t>Voir Carte mentale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20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954568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21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068435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22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6759000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23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9661231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24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652952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25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30784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Exemple type : Les restaurants d’application</a:t>
            </a:r>
          </a:p>
          <a:p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3 autres exemples :</a:t>
            </a:r>
          </a:p>
          <a:p>
            <a:pPr marL="171450" indent="-171450">
              <a:buFontTx/>
              <a:buChar char="-"/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Les outils pédagogiques proposés par l’entreprise Legrand</a:t>
            </a:r>
          </a:p>
          <a:p>
            <a:pPr marL="628650" lvl="1" indent="-171450" algn="l">
              <a:buFontTx/>
              <a:buChar char="-"/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Intervenante Madame Sophie Bourdais</a:t>
            </a:r>
          </a:p>
          <a:p>
            <a:pPr marL="171450" indent="-171450">
              <a:buFontTx/>
              <a:buChar char="-"/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Le lycée Marcel Pagnol, un lycée tertiaire</a:t>
            </a:r>
          </a:p>
          <a:p>
            <a:pPr marL="628650" lvl="1" indent="-171450">
              <a:buFontTx/>
              <a:buChar char="-"/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Intervenant Monsieur Thierry </a:t>
            </a: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Anuzet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DDFPT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et Monsieur Jean François Brassier, enseignant</a:t>
            </a:r>
          </a:p>
          <a:p>
            <a:pPr marL="171450" indent="-171450">
              <a:buFontTx/>
              <a:buChar char="-"/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Le Lycée Maryse Bastié, un lycée industriel</a:t>
            </a:r>
          </a:p>
          <a:p>
            <a:pPr marL="628650" lvl="1" indent="-171450">
              <a:buFontTx/>
              <a:buChar char="-"/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Intervenant Monsieur Richard </a:t>
            </a: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Vantrepol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DDFPT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494621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Rappel des principes du plan de formation</a:t>
            </a:r>
          </a:p>
          <a:p>
            <a:r>
              <a:rPr lang="fr-FR" dirty="0"/>
              <a:t>Voir Carte mentale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132825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406473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718995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45805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775156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43891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496350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4D832B71-AEE8-4275-8ABD-979E15AFB7BD}" type="datetime1">
              <a:rPr lang="fr-FR" smtClean="0"/>
              <a:t>08/04/2024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720000" y="3919897"/>
            <a:ext cx="3240000" cy="900000"/>
          </a:xfrm>
        </p:spPr>
        <p:txBody>
          <a:bodyPr anchor="b" anchorCtr="0"/>
          <a:lstStyle>
            <a:lvl1pPr>
              <a:defRPr sz="1150"/>
            </a:lvl1pPr>
          </a:lstStyle>
          <a:p>
            <a:r>
              <a:rPr lang="fr-FR"/>
              <a:t>SRA-FPICA – Région académique Nouvelle Aquitaine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496350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9872" y="150213"/>
            <a:ext cx="5352248" cy="2925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610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fld id="{3018B81B-3459-41F4-97F1-1E9B554F803C}" type="datetime1">
              <a:rPr lang="fr-FR" cap="all" smtClean="0"/>
              <a:t>08/04/2024</a:t>
            </a:fld>
            <a:endParaRPr lang="fr-FR" cap="all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SRA-FPICA – Région académique Nouvelle Aquitaine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60000" y="2346046"/>
            <a:ext cx="8424000" cy="20772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0" b="1" cap="all" baseline="0"/>
            </a:lvl1pPr>
            <a:lvl2pPr marL="0" indent="0">
              <a:spcBef>
                <a:spcPts val="500"/>
              </a:spcBef>
              <a:spcAft>
                <a:spcPts val="0"/>
              </a:spcAft>
              <a:buNone/>
              <a:defRPr sz="18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000" y="170771"/>
            <a:ext cx="2592288" cy="1416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904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fld id="{F8C239B3-D116-422F-B518-94D90C45A366}" type="datetime1">
              <a:rPr lang="fr-FR" cap="all" smtClean="0"/>
              <a:t>08/04/2024</a:t>
            </a:fld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SRA-FPICA – Région académique Nouvelle Aquitaine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9998" y="1891968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312000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263999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641030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738000"/>
            <a:ext cx="9144000" cy="4406400"/>
          </a:xfrm>
          <a:solidFill>
            <a:schemeClr val="bg1">
              <a:lumMod val="85000"/>
            </a:schemeClr>
          </a:solidFill>
        </p:spPr>
        <p:txBody>
          <a:bodyPr tIns="1080000" anchor="ctr" anchorCtr="0"/>
          <a:lstStyle>
            <a:lvl1pPr algn="ctr">
              <a:defRPr cap="all" baseline="0"/>
            </a:lvl1pPr>
          </a:lstStyle>
          <a:p>
            <a:r>
              <a:rPr lang="fr-FR" dirty="0"/>
              <a:t>Sélectionner l’icône pour insérer une image, </a:t>
            </a:r>
            <a:br>
              <a:rPr lang="fr-FR" dirty="0"/>
            </a:br>
            <a:r>
              <a:rPr lang="fr-FR" dirty="0"/>
              <a:t>puis disposer l’image en arrière plan </a:t>
            </a:r>
            <a:br>
              <a:rPr lang="fr-FR" dirty="0"/>
            </a:br>
            <a:r>
              <a:rPr lang="fr-FR" dirty="0"/>
              <a:t>(Sélectionner l’image avec le bouton droit de la souris / </a:t>
            </a:r>
            <a:br>
              <a:rPr lang="fr-FR" dirty="0"/>
            </a:br>
            <a:r>
              <a:rPr lang="fr-FR" dirty="0"/>
              <a:t>Mettre à l’arrière plan)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738000"/>
            <a:ext cx="8424000" cy="40464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tx1"/>
            </a:solidFill>
          </a:ln>
        </p:spPr>
        <p:txBody>
          <a:bodyPr lIns="0" bIns="360000" anchor="ctr" anchorCtr="0"/>
          <a:lstStyle>
            <a:lvl1pPr marL="396000" indent="-396000">
              <a:buFont typeface="+mj-lt"/>
              <a:buAutoNum type="arabicPeriod"/>
              <a:defRPr sz="3250"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fld id="{1BDBD540-CB2D-4191-BAFD-BE518D390742}" type="datetime1">
              <a:rPr lang="fr-FR" cap="all" smtClean="0"/>
              <a:t>08/04/2024</a:t>
            </a:fld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SRA-FPICA – Région académique Nouvelle Aquitaine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08596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s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fld id="{91C9C688-C0F0-48D1-BE6A-AB2434BB0E17}" type="datetime1">
              <a:rPr lang="fr-FR" cap="all" smtClean="0"/>
              <a:t>08/04/2024</a:t>
            </a:fld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SRA-FPICA – Région académique Nouvelle Aquitaine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9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12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64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3840454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8AE1F-BBBA-461E-86A0-C30E6FAAE218}" type="datetime1">
              <a:rPr lang="fr-FR" smtClean="0"/>
              <a:t>08/04/2024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SRA-FPICA – Région académique Nouvelle Aquitaine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E62F5-3E82-46CF-9F83-42FEE86E6D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4555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359999" y="900000"/>
            <a:ext cx="8424000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359999" y="1836000"/>
            <a:ext cx="8424000" cy="257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7614000" y="4783500"/>
            <a:ext cx="117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750" b="1">
                <a:solidFill>
                  <a:schemeClr val="tx1"/>
                </a:solidFill>
              </a:defRPr>
            </a:lvl1pPr>
          </a:lstStyle>
          <a:p>
            <a:pPr algn="r"/>
            <a:fld id="{CE1D2A49-B123-4815-9599-A1366D0BAD02}" type="datetime1">
              <a:rPr lang="fr-FR" cap="all" smtClean="0"/>
              <a:t>08/04/2024</a:t>
            </a:fld>
            <a:endParaRPr lang="fr-FR" cap="all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360000" y="4783500"/>
            <a:ext cx="5904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fr-FR"/>
              <a:t>SRA-FPICA – Région académique Nouvelle Aquitaine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6264000" y="4783500"/>
            <a:ext cx="135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10" name="Connecteur droit 9"/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/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111941"/>
            <a:ext cx="864096" cy="47232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12" r:id="rId2"/>
    <p:sldLayoutId id="2147483810" r:id="rId3"/>
    <p:sldLayoutId id="2147483811" r:id="rId4"/>
    <p:sldLayoutId id="2147483809" r:id="rId5"/>
    <p:sldLayoutId id="2147483813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5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itchFamily="34" charset="0"/>
        <a:buNone/>
        <a:defRPr sz="105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52000" indent="-720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itchFamily="34" charset="0"/>
        <a:buChar char="•"/>
        <a:defRPr sz="950" kern="1200">
          <a:solidFill>
            <a:schemeClr val="tx1"/>
          </a:solidFill>
          <a:latin typeface="+mn-lt"/>
          <a:ea typeface="+mn-ea"/>
          <a:cs typeface="+mn-cs"/>
        </a:defRPr>
      </a:lvl2pPr>
      <a:lvl3pPr marL="43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3pPr>
      <a:lvl4pPr marL="61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4pPr>
      <a:lvl5pPr marL="828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dirty="0"/>
              <a:t>05/04/2024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SRA-FPICA – Région académique Nouvelle Aquitaine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</a:t>
            </a:fld>
            <a:endParaRPr lang="fr-FR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63471DA-37B4-4212-A516-A2462E26D04E}"/>
              </a:ext>
            </a:extLst>
          </p:cNvPr>
          <p:cNvSpPr/>
          <p:nvPr/>
        </p:nvSpPr>
        <p:spPr>
          <a:xfrm>
            <a:off x="180000" y="1491630"/>
            <a:ext cx="8784000" cy="3147854"/>
          </a:xfrm>
          <a:prstGeom prst="rect">
            <a:avLst/>
          </a:prstGeom>
          <a:solidFill>
            <a:srgbClr val="5770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/>
          </a:p>
          <a:p>
            <a:pPr algn="ctr"/>
            <a:r>
              <a:rPr lang="fr-FR" sz="2800" b="1" dirty="0"/>
              <a:t>Webinaire  régional des Responsables des Bureaux des Entreprises</a:t>
            </a:r>
          </a:p>
          <a:p>
            <a:pPr algn="ctr"/>
            <a:endParaRPr lang="fr-FR" sz="2800" b="1" dirty="0"/>
          </a:p>
          <a:p>
            <a:pPr algn="ctr"/>
            <a:r>
              <a:rPr lang="fr-FR" sz="2800" b="1" dirty="0"/>
              <a:t>Les outils pédagogiques de professionnalisation</a:t>
            </a:r>
          </a:p>
          <a:p>
            <a:pPr algn="ctr"/>
            <a:endParaRPr lang="fr-FR" sz="2800" b="1" dirty="0"/>
          </a:p>
          <a:p>
            <a:pPr algn="ctr"/>
            <a:r>
              <a:rPr lang="fr-FR" sz="2800" b="1" dirty="0"/>
              <a:t>05 avril 2024</a:t>
            </a:r>
          </a:p>
          <a:p>
            <a:pPr algn="ctr"/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41815159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4B840F6-5864-41E4-AFC4-6ED7CA159145}"/>
              </a:ext>
            </a:extLst>
          </p:cNvPr>
          <p:cNvSpPr/>
          <p:nvPr/>
        </p:nvSpPr>
        <p:spPr>
          <a:xfrm>
            <a:off x="180000" y="551256"/>
            <a:ext cx="8784000" cy="504056"/>
          </a:xfrm>
          <a:prstGeom prst="rect">
            <a:avLst/>
          </a:prstGeom>
          <a:solidFill>
            <a:srgbClr val="5770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sz="2000" b="1" dirty="0"/>
              <a:t>Intervention de Mme Bourdais - Legrand</a:t>
            </a:r>
          </a:p>
        </p:txBody>
      </p:sp>
      <p:sp>
        <p:nvSpPr>
          <p:cNvPr id="11" name="Espace réservé de la date 6">
            <a:extLst>
              <a:ext uri="{FF2B5EF4-FFF2-40B4-BE49-F238E27FC236}">
                <a16:creationId xmlns:a16="http://schemas.microsoft.com/office/drawing/2014/main" id="{A2360BC1-EDE0-4F73-A014-BB7319C349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05/04/2024</a:t>
            </a:r>
          </a:p>
        </p:txBody>
      </p:sp>
      <p:sp>
        <p:nvSpPr>
          <p:cNvPr id="12" name="Espace réservé du pied de page 7">
            <a:extLst>
              <a:ext uri="{FF2B5EF4-FFF2-40B4-BE49-F238E27FC236}">
                <a16:creationId xmlns:a16="http://schemas.microsoft.com/office/drawing/2014/main" id="{F40ADCF1-1635-4903-8BF8-755BAAE17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/>
              <a:t>SRA-FPICA – Région académique Nouvelle Aquitaine</a:t>
            </a:r>
          </a:p>
        </p:txBody>
      </p:sp>
      <p:sp>
        <p:nvSpPr>
          <p:cNvPr id="13" name="Espace réservé du numéro de diapositive 8">
            <a:extLst>
              <a:ext uri="{FF2B5EF4-FFF2-40B4-BE49-F238E27FC236}">
                <a16:creationId xmlns:a16="http://schemas.microsoft.com/office/drawing/2014/main" id="{0A5DB06F-CC0A-4BDB-B97B-2E8A1C7FB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64000" y="4783500"/>
            <a:ext cx="1350000" cy="360000"/>
          </a:xfrm>
        </p:spPr>
        <p:txBody>
          <a:bodyPr/>
          <a:lstStyle/>
          <a:p>
            <a:fld id="{733122C9-A0B9-462F-8757-0847AD287B63}" type="slidenum">
              <a:rPr lang="fr-FR" smtClean="0"/>
              <a:pPr/>
              <a:t>10</a:t>
            </a:fld>
            <a:endParaRPr lang="fr-FR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7C5D9EB-CDFA-4F41-874A-7368174F79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1234443"/>
            <a:ext cx="7596336" cy="3357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7063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4B840F6-5864-41E4-AFC4-6ED7CA159145}"/>
              </a:ext>
            </a:extLst>
          </p:cNvPr>
          <p:cNvSpPr/>
          <p:nvPr/>
        </p:nvSpPr>
        <p:spPr>
          <a:xfrm>
            <a:off x="180000" y="551256"/>
            <a:ext cx="8784000" cy="504056"/>
          </a:xfrm>
          <a:prstGeom prst="rect">
            <a:avLst/>
          </a:prstGeom>
          <a:solidFill>
            <a:srgbClr val="5770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sz="2000" b="1" dirty="0"/>
              <a:t>Intervention de Mme Bourdais - Legrand</a:t>
            </a:r>
          </a:p>
        </p:txBody>
      </p:sp>
      <p:sp>
        <p:nvSpPr>
          <p:cNvPr id="11" name="Espace réservé de la date 6">
            <a:extLst>
              <a:ext uri="{FF2B5EF4-FFF2-40B4-BE49-F238E27FC236}">
                <a16:creationId xmlns:a16="http://schemas.microsoft.com/office/drawing/2014/main" id="{A2360BC1-EDE0-4F73-A014-BB7319C349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05/04/2024</a:t>
            </a:r>
          </a:p>
        </p:txBody>
      </p:sp>
      <p:sp>
        <p:nvSpPr>
          <p:cNvPr id="12" name="Espace réservé du pied de page 7">
            <a:extLst>
              <a:ext uri="{FF2B5EF4-FFF2-40B4-BE49-F238E27FC236}">
                <a16:creationId xmlns:a16="http://schemas.microsoft.com/office/drawing/2014/main" id="{F40ADCF1-1635-4903-8BF8-755BAAE17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/>
              <a:t>SRA-FPICA – Région académique Nouvelle Aquitaine</a:t>
            </a:r>
          </a:p>
        </p:txBody>
      </p:sp>
      <p:sp>
        <p:nvSpPr>
          <p:cNvPr id="13" name="Espace réservé du numéro de diapositive 8">
            <a:extLst>
              <a:ext uri="{FF2B5EF4-FFF2-40B4-BE49-F238E27FC236}">
                <a16:creationId xmlns:a16="http://schemas.microsoft.com/office/drawing/2014/main" id="{0A5DB06F-CC0A-4BDB-B97B-2E8A1C7FB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64000" y="4783500"/>
            <a:ext cx="1350000" cy="360000"/>
          </a:xfrm>
        </p:spPr>
        <p:txBody>
          <a:bodyPr/>
          <a:lstStyle/>
          <a:p>
            <a:fld id="{733122C9-A0B9-462F-8757-0847AD287B63}" type="slidenum">
              <a:rPr lang="fr-FR" smtClean="0"/>
              <a:pPr/>
              <a:t>11</a:t>
            </a:fld>
            <a:endParaRPr lang="fr-FR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EBF4841-40D2-449E-80FA-4E03D4AE55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848" y="1055312"/>
            <a:ext cx="7308304" cy="3727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0539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4B840F6-5864-41E4-AFC4-6ED7CA159145}"/>
              </a:ext>
            </a:extLst>
          </p:cNvPr>
          <p:cNvSpPr/>
          <p:nvPr/>
        </p:nvSpPr>
        <p:spPr>
          <a:xfrm>
            <a:off x="180000" y="551256"/>
            <a:ext cx="8784000" cy="504056"/>
          </a:xfrm>
          <a:prstGeom prst="rect">
            <a:avLst/>
          </a:prstGeom>
          <a:solidFill>
            <a:srgbClr val="5770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sz="2000" b="1" dirty="0"/>
              <a:t>Intervention de Mme Bourdais - Legrand</a:t>
            </a:r>
          </a:p>
        </p:txBody>
      </p:sp>
      <p:sp>
        <p:nvSpPr>
          <p:cNvPr id="11" name="Espace réservé de la date 6">
            <a:extLst>
              <a:ext uri="{FF2B5EF4-FFF2-40B4-BE49-F238E27FC236}">
                <a16:creationId xmlns:a16="http://schemas.microsoft.com/office/drawing/2014/main" id="{A2360BC1-EDE0-4F73-A014-BB7319C349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05/04/2024</a:t>
            </a:r>
          </a:p>
        </p:txBody>
      </p:sp>
      <p:sp>
        <p:nvSpPr>
          <p:cNvPr id="12" name="Espace réservé du pied de page 7">
            <a:extLst>
              <a:ext uri="{FF2B5EF4-FFF2-40B4-BE49-F238E27FC236}">
                <a16:creationId xmlns:a16="http://schemas.microsoft.com/office/drawing/2014/main" id="{F40ADCF1-1635-4903-8BF8-755BAAE17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/>
              <a:t>SRA-FPICA – Région académique Nouvelle Aquitaine</a:t>
            </a:r>
          </a:p>
        </p:txBody>
      </p:sp>
      <p:sp>
        <p:nvSpPr>
          <p:cNvPr id="13" name="Espace réservé du numéro de diapositive 8">
            <a:extLst>
              <a:ext uri="{FF2B5EF4-FFF2-40B4-BE49-F238E27FC236}">
                <a16:creationId xmlns:a16="http://schemas.microsoft.com/office/drawing/2014/main" id="{0A5DB06F-CC0A-4BDB-B97B-2E8A1C7FB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64000" y="4783500"/>
            <a:ext cx="1350000" cy="360000"/>
          </a:xfrm>
        </p:spPr>
        <p:txBody>
          <a:bodyPr/>
          <a:lstStyle/>
          <a:p>
            <a:fld id="{733122C9-A0B9-462F-8757-0847AD287B63}" type="slidenum">
              <a:rPr lang="fr-FR" smtClean="0"/>
              <a:pPr/>
              <a:t>12</a:t>
            </a:fld>
            <a:endParaRPr lang="fr-FR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5EA3BA9-AB8A-4792-B77E-B371938034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648" y="1203598"/>
            <a:ext cx="6876256" cy="3304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2782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4B840F6-5864-41E4-AFC4-6ED7CA159145}"/>
              </a:ext>
            </a:extLst>
          </p:cNvPr>
          <p:cNvSpPr/>
          <p:nvPr/>
        </p:nvSpPr>
        <p:spPr>
          <a:xfrm>
            <a:off x="180000" y="551256"/>
            <a:ext cx="8784000" cy="504056"/>
          </a:xfrm>
          <a:prstGeom prst="rect">
            <a:avLst/>
          </a:prstGeom>
          <a:solidFill>
            <a:srgbClr val="5770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sz="2000" b="1" dirty="0"/>
              <a:t>Intervention de Mme Bourdais - Legrand</a:t>
            </a:r>
          </a:p>
        </p:txBody>
      </p:sp>
      <p:sp>
        <p:nvSpPr>
          <p:cNvPr id="11" name="Espace réservé de la date 6">
            <a:extLst>
              <a:ext uri="{FF2B5EF4-FFF2-40B4-BE49-F238E27FC236}">
                <a16:creationId xmlns:a16="http://schemas.microsoft.com/office/drawing/2014/main" id="{A2360BC1-EDE0-4F73-A014-BB7319C349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05/04/2024</a:t>
            </a:r>
          </a:p>
        </p:txBody>
      </p:sp>
      <p:sp>
        <p:nvSpPr>
          <p:cNvPr id="12" name="Espace réservé du pied de page 7">
            <a:extLst>
              <a:ext uri="{FF2B5EF4-FFF2-40B4-BE49-F238E27FC236}">
                <a16:creationId xmlns:a16="http://schemas.microsoft.com/office/drawing/2014/main" id="{F40ADCF1-1635-4903-8BF8-755BAAE17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/>
              <a:t>SRA-FPICA – Région académique Nouvelle Aquitaine</a:t>
            </a:r>
          </a:p>
        </p:txBody>
      </p:sp>
      <p:sp>
        <p:nvSpPr>
          <p:cNvPr id="13" name="Espace réservé du numéro de diapositive 8">
            <a:extLst>
              <a:ext uri="{FF2B5EF4-FFF2-40B4-BE49-F238E27FC236}">
                <a16:creationId xmlns:a16="http://schemas.microsoft.com/office/drawing/2014/main" id="{0A5DB06F-CC0A-4BDB-B97B-2E8A1C7FB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64000" y="4783500"/>
            <a:ext cx="1350000" cy="360000"/>
          </a:xfrm>
        </p:spPr>
        <p:txBody>
          <a:bodyPr/>
          <a:lstStyle/>
          <a:p>
            <a:fld id="{733122C9-A0B9-462F-8757-0847AD287B63}" type="slidenum">
              <a:rPr lang="fr-FR" smtClean="0"/>
              <a:pPr/>
              <a:t>13</a:t>
            </a:fld>
            <a:endParaRPr lang="fr-FR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DF253B3-A73D-42FF-BAF2-EEFA86CE17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1196361"/>
            <a:ext cx="7020272" cy="3557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8192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4B840F6-5864-41E4-AFC4-6ED7CA159145}"/>
              </a:ext>
            </a:extLst>
          </p:cNvPr>
          <p:cNvSpPr/>
          <p:nvPr/>
        </p:nvSpPr>
        <p:spPr>
          <a:xfrm>
            <a:off x="180000" y="551256"/>
            <a:ext cx="8784000" cy="504056"/>
          </a:xfrm>
          <a:prstGeom prst="rect">
            <a:avLst/>
          </a:prstGeom>
          <a:solidFill>
            <a:srgbClr val="5770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sz="2000" b="1" dirty="0"/>
              <a:t>Intervention de Mme Bourdais - Legrand</a:t>
            </a:r>
          </a:p>
        </p:txBody>
      </p:sp>
      <p:sp>
        <p:nvSpPr>
          <p:cNvPr id="11" name="Espace réservé de la date 6">
            <a:extLst>
              <a:ext uri="{FF2B5EF4-FFF2-40B4-BE49-F238E27FC236}">
                <a16:creationId xmlns:a16="http://schemas.microsoft.com/office/drawing/2014/main" id="{A2360BC1-EDE0-4F73-A014-BB7319C349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05/04/2024</a:t>
            </a:r>
          </a:p>
        </p:txBody>
      </p:sp>
      <p:sp>
        <p:nvSpPr>
          <p:cNvPr id="12" name="Espace réservé du pied de page 7">
            <a:extLst>
              <a:ext uri="{FF2B5EF4-FFF2-40B4-BE49-F238E27FC236}">
                <a16:creationId xmlns:a16="http://schemas.microsoft.com/office/drawing/2014/main" id="{F40ADCF1-1635-4903-8BF8-755BAAE17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/>
              <a:t>SRA-FPICA – Région académique Nouvelle Aquitaine</a:t>
            </a:r>
          </a:p>
        </p:txBody>
      </p:sp>
      <p:sp>
        <p:nvSpPr>
          <p:cNvPr id="13" name="Espace réservé du numéro de diapositive 8">
            <a:extLst>
              <a:ext uri="{FF2B5EF4-FFF2-40B4-BE49-F238E27FC236}">
                <a16:creationId xmlns:a16="http://schemas.microsoft.com/office/drawing/2014/main" id="{0A5DB06F-CC0A-4BDB-B97B-2E8A1C7FB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64000" y="4783500"/>
            <a:ext cx="1350000" cy="360000"/>
          </a:xfrm>
        </p:spPr>
        <p:txBody>
          <a:bodyPr/>
          <a:lstStyle/>
          <a:p>
            <a:fld id="{733122C9-A0B9-462F-8757-0847AD287B63}" type="slidenum">
              <a:rPr lang="fr-FR" smtClean="0"/>
              <a:pPr/>
              <a:t>14</a:t>
            </a:fld>
            <a:endParaRPr lang="fr-FR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7A5DDAF-C02F-44C1-9B51-4F9F64E29E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836" y="1276322"/>
            <a:ext cx="7524328" cy="3315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2548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4B840F6-5864-41E4-AFC4-6ED7CA159145}"/>
              </a:ext>
            </a:extLst>
          </p:cNvPr>
          <p:cNvSpPr/>
          <p:nvPr/>
        </p:nvSpPr>
        <p:spPr>
          <a:xfrm>
            <a:off x="180000" y="627534"/>
            <a:ext cx="8784000" cy="792088"/>
          </a:xfrm>
          <a:prstGeom prst="rect">
            <a:avLst/>
          </a:prstGeom>
          <a:solidFill>
            <a:srgbClr val="5770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Lycée Professionnel Marcel Pagnol – Limoges</a:t>
            </a:r>
          </a:p>
          <a:p>
            <a:pPr algn="ctr"/>
            <a:r>
              <a:rPr lang="fr-FR" sz="2000" b="1" dirty="0"/>
              <a:t>Lycée des métiers de la gestion et de la relation clients	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524BC30-CA11-42F7-8C96-057F4750DF4F}"/>
              </a:ext>
            </a:extLst>
          </p:cNvPr>
          <p:cNvSpPr txBox="1"/>
          <p:nvPr/>
        </p:nvSpPr>
        <p:spPr>
          <a:xfrm>
            <a:off x="1007604" y="1851670"/>
            <a:ext cx="7128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Intervention de</a:t>
            </a:r>
          </a:p>
          <a:p>
            <a:pPr algn="ctr"/>
            <a:r>
              <a:rPr lang="fr-FR" sz="2400" dirty="0"/>
              <a:t>Thierry </a:t>
            </a:r>
            <a:r>
              <a:rPr lang="fr-FR" sz="2400" dirty="0" err="1"/>
              <a:t>Anuzet</a:t>
            </a:r>
            <a:r>
              <a:rPr lang="fr-FR" sz="2400" dirty="0"/>
              <a:t> - </a:t>
            </a:r>
            <a:r>
              <a:rPr lang="fr-FR" sz="2400" dirty="0" err="1"/>
              <a:t>DDFPT</a:t>
            </a:r>
            <a:endParaRPr lang="fr-FR" sz="2400" dirty="0"/>
          </a:p>
          <a:p>
            <a:pPr algn="ctr"/>
            <a:r>
              <a:rPr lang="fr-FR" sz="2400" dirty="0"/>
              <a:t>Jean François Brassier - Enseignant</a:t>
            </a:r>
          </a:p>
        </p:txBody>
      </p:sp>
      <p:sp>
        <p:nvSpPr>
          <p:cNvPr id="9" name="Espace réservé de la date 6">
            <a:extLst>
              <a:ext uri="{FF2B5EF4-FFF2-40B4-BE49-F238E27FC236}">
                <a16:creationId xmlns:a16="http://schemas.microsoft.com/office/drawing/2014/main" id="{D87BCF3E-CDFA-43A2-A7F0-08E177D9B0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05/04/2024</a:t>
            </a:r>
          </a:p>
        </p:txBody>
      </p:sp>
      <p:sp>
        <p:nvSpPr>
          <p:cNvPr id="10" name="Espace réservé du pied de page 7">
            <a:extLst>
              <a:ext uri="{FF2B5EF4-FFF2-40B4-BE49-F238E27FC236}">
                <a16:creationId xmlns:a16="http://schemas.microsoft.com/office/drawing/2014/main" id="{732DA741-CF62-4108-A04E-C4943F6D9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/>
              <a:t>SRA-FPICA – Région académique Nouvelle Aquitaine</a:t>
            </a:r>
          </a:p>
        </p:txBody>
      </p:sp>
      <p:sp>
        <p:nvSpPr>
          <p:cNvPr id="11" name="Espace réservé du numéro de diapositive 8">
            <a:extLst>
              <a:ext uri="{FF2B5EF4-FFF2-40B4-BE49-F238E27FC236}">
                <a16:creationId xmlns:a16="http://schemas.microsoft.com/office/drawing/2014/main" id="{FD3BDBCE-91AF-4C3E-BF91-D90A5A0BA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64000" y="4783500"/>
            <a:ext cx="1350000" cy="360000"/>
          </a:xfrm>
        </p:spPr>
        <p:txBody>
          <a:bodyPr/>
          <a:lstStyle/>
          <a:p>
            <a:fld id="{733122C9-A0B9-462F-8757-0847AD287B63}" type="slidenum">
              <a:rPr lang="fr-FR" smtClean="0"/>
              <a:pPr/>
              <a:t>15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87312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4B840F6-5864-41E4-AFC4-6ED7CA159145}"/>
              </a:ext>
            </a:extLst>
          </p:cNvPr>
          <p:cNvSpPr/>
          <p:nvPr/>
        </p:nvSpPr>
        <p:spPr>
          <a:xfrm>
            <a:off x="180000" y="551256"/>
            <a:ext cx="8784000" cy="504056"/>
          </a:xfrm>
          <a:prstGeom prst="rect">
            <a:avLst/>
          </a:prstGeom>
          <a:solidFill>
            <a:srgbClr val="5770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sz="2000" b="1" dirty="0"/>
              <a:t>Deux espaces pédagogiques</a:t>
            </a:r>
          </a:p>
        </p:txBody>
      </p:sp>
      <p:sp>
        <p:nvSpPr>
          <p:cNvPr id="11" name="Espace réservé de la date 6">
            <a:extLst>
              <a:ext uri="{FF2B5EF4-FFF2-40B4-BE49-F238E27FC236}">
                <a16:creationId xmlns:a16="http://schemas.microsoft.com/office/drawing/2014/main" id="{A2360BC1-EDE0-4F73-A014-BB7319C349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05/04/2024</a:t>
            </a:r>
          </a:p>
        </p:txBody>
      </p:sp>
      <p:sp>
        <p:nvSpPr>
          <p:cNvPr id="12" name="Espace réservé du pied de page 7">
            <a:extLst>
              <a:ext uri="{FF2B5EF4-FFF2-40B4-BE49-F238E27FC236}">
                <a16:creationId xmlns:a16="http://schemas.microsoft.com/office/drawing/2014/main" id="{F40ADCF1-1635-4903-8BF8-755BAAE17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/>
              <a:t>SRA-FPICA – Région académique Nouvelle Aquitaine</a:t>
            </a:r>
          </a:p>
        </p:txBody>
      </p:sp>
      <p:sp>
        <p:nvSpPr>
          <p:cNvPr id="13" name="Espace réservé du numéro de diapositive 8">
            <a:extLst>
              <a:ext uri="{FF2B5EF4-FFF2-40B4-BE49-F238E27FC236}">
                <a16:creationId xmlns:a16="http://schemas.microsoft.com/office/drawing/2014/main" id="{0A5DB06F-CC0A-4BDB-B97B-2E8A1C7FB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64000" y="4783500"/>
            <a:ext cx="1350000" cy="360000"/>
          </a:xfrm>
        </p:spPr>
        <p:txBody>
          <a:bodyPr/>
          <a:lstStyle/>
          <a:p>
            <a:fld id="{733122C9-A0B9-462F-8757-0847AD287B63}" type="slidenum">
              <a:rPr lang="fr-FR" smtClean="0"/>
              <a:pPr/>
              <a:t>16</a:t>
            </a:fld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8E50902-CAA4-4240-B10D-55D86A0A63CB}"/>
              </a:ext>
            </a:extLst>
          </p:cNvPr>
          <p:cNvSpPr txBox="1"/>
          <p:nvPr/>
        </p:nvSpPr>
        <p:spPr>
          <a:xfrm>
            <a:off x="180000" y="1131590"/>
            <a:ext cx="38159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400" b="1" dirty="0"/>
              <a:t>Une boutique et son espace e-commerce</a:t>
            </a:r>
            <a:endParaRPr lang="fr-FR" sz="2400" dirty="0"/>
          </a:p>
        </p:txBody>
      </p:sp>
      <p:pic>
        <p:nvPicPr>
          <p:cNvPr id="7" name="Image 6" descr="Une image contenant intérieur, scène, texte, étagère&#10;&#10;Description générée automatiquement">
            <a:extLst>
              <a:ext uri="{FF2B5EF4-FFF2-40B4-BE49-F238E27FC236}">
                <a16:creationId xmlns:a16="http://schemas.microsoft.com/office/drawing/2014/main" id="{C03AE177-26FA-43D6-9C8C-39ADA8A215D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9977" y="1203598"/>
            <a:ext cx="4454023" cy="2004311"/>
          </a:xfrm>
          <a:prstGeom prst="rect">
            <a:avLst/>
          </a:prstGeom>
        </p:spPr>
      </p:pic>
      <p:pic>
        <p:nvPicPr>
          <p:cNvPr id="9" name="Image 8" descr="Une image contenant texte, mur, intérieur, cadre photo&#10;&#10;Description générée automatiquement">
            <a:extLst>
              <a:ext uri="{FF2B5EF4-FFF2-40B4-BE49-F238E27FC236}">
                <a16:creationId xmlns:a16="http://schemas.microsoft.com/office/drawing/2014/main" id="{F6920A76-F068-4DFF-93C1-C2A31B04AA4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000" y="2607257"/>
            <a:ext cx="3896291" cy="2004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6479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4B840F6-5864-41E4-AFC4-6ED7CA159145}"/>
              </a:ext>
            </a:extLst>
          </p:cNvPr>
          <p:cNvSpPr/>
          <p:nvPr/>
        </p:nvSpPr>
        <p:spPr>
          <a:xfrm>
            <a:off x="180000" y="551256"/>
            <a:ext cx="8784000" cy="504056"/>
          </a:xfrm>
          <a:prstGeom prst="rect">
            <a:avLst/>
          </a:prstGeom>
          <a:solidFill>
            <a:srgbClr val="5770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sz="2000" b="1" dirty="0"/>
              <a:t>Deux espaces pédagogiques</a:t>
            </a:r>
          </a:p>
        </p:txBody>
      </p:sp>
      <p:sp>
        <p:nvSpPr>
          <p:cNvPr id="11" name="Espace réservé de la date 6">
            <a:extLst>
              <a:ext uri="{FF2B5EF4-FFF2-40B4-BE49-F238E27FC236}">
                <a16:creationId xmlns:a16="http://schemas.microsoft.com/office/drawing/2014/main" id="{A2360BC1-EDE0-4F73-A014-BB7319C349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05/04/2024</a:t>
            </a:r>
          </a:p>
        </p:txBody>
      </p:sp>
      <p:sp>
        <p:nvSpPr>
          <p:cNvPr id="12" name="Espace réservé du pied de page 7">
            <a:extLst>
              <a:ext uri="{FF2B5EF4-FFF2-40B4-BE49-F238E27FC236}">
                <a16:creationId xmlns:a16="http://schemas.microsoft.com/office/drawing/2014/main" id="{F40ADCF1-1635-4903-8BF8-755BAAE17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/>
              <a:t>SRA-FPICA – Région académique Nouvelle Aquitaine</a:t>
            </a:r>
          </a:p>
        </p:txBody>
      </p:sp>
      <p:sp>
        <p:nvSpPr>
          <p:cNvPr id="13" name="Espace réservé du numéro de diapositive 8">
            <a:extLst>
              <a:ext uri="{FF2B5EF4-FFF2-40B4-BE49-F238E27FC236}">
                <a16:creationId xmlns:a16="http://schemas.microsoft.com/office/drawing/2014/main" id="{0A5DB06F-CC0A-4BDB-B97B-2E8A1C7FB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64000" y="4783500"/>
            <a:ext cx="1350000" cy="360000"/>
          </a:xfrm>
        </p:spPr>
        <p:txBody>
          <a:bodyPr/>
          <a:lstStyle/>
          <a:p>
            <a:fld id="{733122C9-A0B9-462F-8757-0847AD287B63}" type="slidenum">
              <a:rPr lang="fr-FR" smtClean="0"/>
              <a:pPr/>
              <a:t>17</a:t>
            </a:fld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8E50902-CAA4-4240-B10D-55D86A0A63CB}"/>
              </a:ext>
            </a:extLst>
          </p:cNvPr>
          <p:cNvSpPr txBox="1"/>
          <p:nvPr/>
        </p:nvSpPr>
        <p:spPr>
          <a:xfrm>
            <a:off x="180000" y="1131590"/>
            <a:ext cx="4103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400" b="1" dirty="0"/>
              <a:t>Un centre de relation client</a:t>
            </a:r>
            <a:endParaRPr lang="fr-FR" sz="2400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889F5D9A-9B76-458B-88CC-7E52775AE5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07904" y="1851670"/>
            <a:ext cx="4023360" cy="2557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4761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4B840F6-5864-41E4-AFC4-6ED7CA159145}"/>
              </a:ext>
            </a:extLst>
          </p:cNvPr>
          <p:cNvSpPr/>
          <p:nvPr/>
        </p:nvSpPr>
        <p:spPr>
          <a:xfrm>
            <a:off x="180000" y="551256"/>
            <a:ext cx="8784000" cy="504056"/>
          </a:xfrm>
          <a:prstGeom prst="rect">
            <a:avLst/>
          </a:prstGeom>
          <a:solidFill>
            <a:srgbClr val="5770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sz="2000" b="1" dirty="0"/>
              <a:t>Sources de financement et partenaires</a:t>
            </a:r>
          </a:p>
        </p:txBody>
      </p:sp>
      <p:sp>
        <p:nvSpPr>
          <p:cNvPr id="11" name="Espace réservé de la date 6">
            <a:extLst>
              <a:ext uri="{FF2B5EF4-FFF2-40B4-BE49-F238E27FC236}">
                <a16:creationId xmlns:a16="http://schemas.microsoft.com/office/drawing/2014/main" id="{A2360BC1-EDE0-4F73-A014-BB7319C349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05/04/2024</a:t>
            </a:r>
          </a:p>
        </p:txBody>
      </p:sp>
      <p:sp>
        <p:nvSpPr>
          <p:cNvPr id="12" name="Espace réservé du pied de page 7">
            <a:extLst>
              <a:ext uri="{FF2B5EF4-FFF2-40B4-BE49-F238E27FC236}">
                <a16:creationId xmlns:a16="http://schemas.microsoft.com/office/drawing/2014/main" id="{F40ADCF1-1635-4903-8BF8-755BAAE17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/>
              <a:t>SRA-FPICA – Région académique Nouvelle Aquitaine</a:t>
            </a:r>
          </a:p>
        </p:txBody>
      </p:sp>
      <p:sp>
        <p:nvSpPr>
          <p:cNvPr id="13" name="Espace réservé du numéro de diapositive 8">
            <a:extLst>
              <a:ext uri="{FF2B5EF4-FFF2-40B4-BE49-F238E27FC236}">
                <a16:creationId xmlns:a16="http://schemas.microsoft.com/office/drawing/2014/main" id="{0A5DB06F-CC0A-4BDB-B97B-2E8A1C7FB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64000" y="4783500"/>
            <a:ext cx="1350000" cy="360000"/>
          </a:xfrm>
        </p:spPr>
        <p:txBody>
          <a:bodyPr/>
          <a:lstStyle/>
          <a:p>
            <a:fld id="{733122C9-A0B9-462F-8757-0847AD287B63}" type="slidenum">
              <a:rPr lang="fr-FR" smtClean="0"/>
              <a:pPr/>
              <a:t>18</a:t>
            </a:fld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8E50902-CAA4-4240-B10D-55D86A0A63CB}"/>
              </a:ext>
            </a:extLst>
          </p:cNvPr>
          <p:cNvSpPr txBox="1"/>
          <p:nvPr/>
        </p:nvSpPr>
        <p:spPr>
          <a:xfrm>
            <a:off x="180000" y="1203598"/>
            <a:ext cx="87840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fr-FR" sz="2000" dirty="0"/>
              <a:t>Sources de financement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fr-FR" sz="1600" dirty="0"/>
              <a:t>Fonds propres « TA » 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fr-FR" sz="1600" dirty="0"/>
              <a:t>CFA Académique (Mutualisation des espaces pédagogiques)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fr-FR" sz="1600" dirty="0"/>
              <a:t>Subvention Région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fr-FR" sz="1600" dirty="0"/>
              <a:t>Dons d’entreprises</a:t>
            </a:r>
          </a:p>
          <a:p>
            <a:pPr lvl="1"/>
            <a:endParaRPr lang="fr-FR" sz="16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fr-FR" sz="2000" dirty="0"/>
              <a:t>Partenaires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fr-FR" sz="1600" dirty="0"/>
              <a:t>La main française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fr-FR" sz="1600" dirty="0"/>
              <a:t>Say Tout Com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fr-FR" sz="1600" dirty="0"/>
              <a:t>Phosphorescence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fr-FR" sz="1600" dirty="0"/>
              <a:t>Projet avec « La Maison Rouge »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fr-FR" sz="1600" dirty="0"/>
              <a:t>Thiriet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fr-FR" sz="1600" dirty="0"/>
              <a:t>Legrand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fr-FR" sz="1600" dirty="0"/>
              <a:t>….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692017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4B840F6-5864-41E4-AFC4-6ED7CA159145}"/>
              </a:ext>
            </a:extLst>
          </p:cNvPr>
          <p:cNvSpPr/>
          <p:nvPr/>
        </p:nvSpPr>
        <p:spPr>
          <a:xfrm>
            <a:off x="180000" y="551256"/>
            <a:ext cx="8784000" cy="504056"/>
          </a:xfrm>
          <a:prstGeom prst="rect">
            <a:avLst/>
          </a:prstGeom>
          <a:solidFill>
            <a:srgbClr val="5770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sz="2000" b="1" dirty="0"/>
              <a:t>Intérêt pédagogique</a:t>
            </a:r>
          </a:p>
        </p:txBody>
      </p:sp>
      <p:sp>
        <p:nvSpPr>
          <p:cNvPr id="11" name="Espace réservé de la date 6">
            <a:extLst>
              <a:ext uri="{FF2B5EF4-FFF2-40B4-BE49-F238E27FC236}">
                <a16:creationId xmlns:a16="http://schemas.microsoft.com/office/drawing/2014/main" id="{A2360BC1-EDE0-4F73-A014-BB7319C349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05/04/2024</a:t>
            </a:r>
          </a:p>
        </p:txBody>
      </p:sp>
      <p:sp>
        <p:nvSpPr>
          <p:cNvPr id="12" name="Espace réservé du pied de page 7">
            <a:extLst>
              <a:ext uri="{FF2B5EF4-FFF2-40B4-BE49-F238E27FC236}">
                <a16:creationId xmlns:a16="http://schemas.microsoft.com/office/drawing/2014/main" id="{F40ADCF1-1635-4903-8BF8-755BAAE17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/>
              <a:t>SRA-FPICA – Région académique Nouvelle Aquitaine</a:t>
            </a:r>
          </a:p>
        </p:txBody>
      </p:sp>
      <p:sp>
        <p:nvSpPr>
          <p:cNvPr id="13" name="Espace réservé du numéro de diapositive 8">
            <a:extLst>
              <a:ext uri="{FF2B5EF4-FFF2-40B4-BE49-F238E27FC236}">
                <a16:creationId xmlns:a16="http://schemas.microsoft.com/office/drawing/2014/main" id="{0A5DB06F-CC0A-4BDB-B97B-2E8A1C7FB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64000" y="4783500"/>
            <a:ext cx="1350000" cy="360000"/>
          </a:xfrm>
        </p:spPr>
        <p:txBody>
          <a:bodyPr/>
          <a:lstStyle/>
          <a:p>
            <a:fld id="{733122C9-A0B9-462F-8757-0847AD287B63}" type="slidenum">
              <a:rPr lang="fr-FR" smtClean="0"/>
              <a:pPr/>
              <a:t>19</a:t>
            </a:fld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8E50902-CAA4-4240-B10D-55D86A0A63CB}"/>
              </a:ext>
            </a:extLst>
          </p:cNvPr>
          <p:cNvSpPr txBox="1"/>
          <p:nvPr/>
        </p:nvSpPr>
        <p:spPr>
          <a:xfrm>
            <a:off x="180000" y="1203598"/>
            <a:ext cx="87840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fr-FR" sz="2000" dirty="0"/>
              <a:t>Mise en œuvre pédagogique 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fr-FR" dirty="0"/>
              <a:t>Dans le cadre de situations simulées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fr-FR" dirty="0"/>
              <a:t>Dans le cadre d’action en partenariat avec les entreprises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13134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4B840F6-5864-41E4-AFC4-6ED7CA159145}"/>
              </a:ext>
            </a:extLst>
          </p:cNvPr>
          <p:cNvSpPr/>
          <p:nvPr/>
        </p:nvSpPr>
        <p:spPr>
          <a:xfrm>
            <a:off x="180000" y="627534"/>
            <a:ext cx="8784000" cy="504056"/>
          </a:xfrm>
          <a:prstGeom prst="rect">
            <a:avLst/>
          </a:prstGeom>
          <a:solidFill>
            <a:srgbClr val="5770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OUVERTURE	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524BC30-CA11-42F7-8C96-057F4750DF4F}"/>
              </a:ext>
            </a:extLst>
          </p:cNvPr>
          <p:cNvSpPr txBox="1"/>
          <p:nvPr/>
        </p:nvSpPr>
        <p:spPr>
          <a:xfrm>
            <a:off x="1007604" y="1851670"/>
            <a:ext cx="71287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Propos introductifs </a:t>
            </a:r>
          </a:p>
          <a:p>
            <a:pPr algn="ctr"/>
            <a:r>
              <a:rPr lang="fr-FR" sz="2400" dirty="0"/>
              <a:t>Bruno </a:t>
            </a:r>
            <a:r>
              <a:rPr lang="fr-FR" sz="2400" dirty="0" err="1"/>
              <a:t>Querre</a:t>
            </a:r>
            <a:endParaRPr lang="fr-FR" sz="2400" dirty="0"/>
          </a:p>
          <a:p>
            <a:pPr algn="ctr"/>
            <a:r>
              <a:rPr lang="fr-FR" sz="2400" dirty="0"/>
              <a:t>Conseiller de madame la Rectrice – </a:t>
            </a:r>
            <a:r>
              <a:rPr lang="fr-FR" sz="2400" dirty="0" err="1"/>
              <a:t>Drafpica</a:t>
            </a:r>
            <a:r>
              <a:rPr lang="fr-FR" sz="2400" dirty="0"/>
              <a:t> Adjoint site de Limoges</a:t>
            </a:r>
          </a:p>
        </p:txBody>
      </p:sp>
      <p:sp>
        <p:nvSpPr>
          <p:cNvPr id="9" name="Espace réservé de la date 6">
            <a:extLst>
              <a:ext uri="{FF2B5EF4-FFF2-40B4-BE49-F238E27FC236}">
                <a16:creationId xmlns:a16="http://schemas.microsoft.com/office/drawing/2014/main" id="{D87BCF3E-CDFA-43A2-A7F0-08E177D9B0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05/04/2024</a:t>
            </a:r>
          </a:p>
        </p:txBody>
      </p:sp>
      <p:sp>
        <p:nvSpPr>
          <p:cNvPr id="10" name="Espace réservé du pied de page 7">
            <a:extLst>
              <a:ext uri="{FF2B5EF4-FFF2-40B4-BE49-F238E27FC236}">
                <a16:creationId xmlns:a16="http://schemas.microsoft.com/office/drawing/2014/main" id="{732DA741-CF62-4108-A04E-C4943F6D9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/>
              <a:t>SRA-FPICA – Région académique Nouvelle Aquitaine</a:t>
            </a:r>
          </a:p>
        </p:txBody>
      </p:sp>
      <p:sp>
        <p:nvSpPr>
          <p:cNvPr id="11" name="Espace réservé du numéro de diapositive 8">
            <a:extLst>
              <a:ext uri="{FF2B5EF4-FFF2-40B4-BE49-F238E27FC236}">
                <a16:creationId xmlns:a16="http://schemas.microsoft.com/office/drawing/2014/main" id="{FD3BDBCE-91AF-4C3E-BF91-D90A5A0BA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64000" y="4783500"/>
            <a:ext cx="1350000" cy="360000"/>
          </a:xfrm>
        </p:spPr>
        <p:txBody>
          <a:bodyPr/>
          <a:lstStyle/>
          <a:p>
            <a:fld id="{733122C9-A0B9-462F-8757-0847AD287B63}" type="slidenum">
              <a:rPr lang="fr-FR" smtClean="0"/>
              <a:pPr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847371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4B840F6-5864-41E4-AFC4-6ED7CA159145}"/>
              </a:ext>
            </a:extLst>
          </p:cNvPr>
          <p:cNvSpPr/>
          <p:nvPr/>
        </p:nvSpPr>
        <p:spPr>
          <a:xfrm>
            <a:off x="180000" y="627534"/>
            <a:ext cx="8784000" cy="1080120"/>
          </a:xfrm>
          <a:prstGeom prst="rect">
            <a:avLst/>
          </a:prstGeom>
          <a:solidFill>
            <a:srgbClr val="5770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Lycée Maryse Bastié - Limoges</a:t>
            </a:r>
          </a:p>
          <a:p>
            <a:pPr algn="ctr"/>
            <a:r>
              <a:rPr lang="fr-FR" sz="2000" b="1" dirty="0"/>
              <a:t>Lycée des Métiers des Transitions Numériques, Énergétiques, Écologiques  et de la Communication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524BC30-CA11-42F7-8C96-057F4750DF4F}"/>
              </a:ext>
            </a:extLst>
          </p:cNvPr>
          <p:cNvSpPr txBox="1"/>
          <p:nvPr/>
        </p:nvSpPr>
        <p:spPr>
          <a:xfrm>
            <a:off x="1007604" y="1851670"/>
            <a:ext cx="7128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Intervention de</a:t>
            </a:r>
          </a:p>
          <a:p>
            <a:pPr algn="ctr"/>
            <a:r>
              <a:rPr lang="fr-FR" sz="2400" dirty="0"/>
              <a:t>Richard Vantrepol – DDFPT</a:t>
            </a:r>
          </a:p>
          <a:p>
            <a:pPr algn="ctr"/>
            <a:r>
              <a:rPr lang="fr-FR" sz="2400" dirty="0"/>
              <a:t>Florence Mouline - RBDE</a:t>
            </a:r>
          </a:p>
        </p:txBody>
      </p:sp>
      <p:sp>
        <p:nvSpPr>
          <p:cNvPr id="9" name="Espace réservé de la date 6">
            <a:extLst>
              <a:ext uri="{FF2B5EF4-FFF2-40B4-BE49-F238E27FC236}">
                <a16:creationId xmlns:a16="http://schemas.microsoft.com/office/drawing/2014/main" id="{D87BCF3E-CDFA-43A2-A7F0-08E177D9B0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05/04/2024</a:t>
            </a:r>
          </a:p>
        </p:txBody>
      </p:sp>
      <p:sp>
        <p:nvSpPr>
          <p:cNvPr id="10" name="Espace réservé du pied de page 7">
            <a:extLst>
              <a:ext uri="{FF2B5EF4-FFF2-40B4-BE49-F238E27FC236}">
                <a16:creationId xmlns:a16="http://schemas.microsoft.com/office/drawing/2014/main" id="{732DA741-CF62-4108-A04E-C4943F6D9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/>
              <a:t>SRA-FPICA – Région académique Nouvelle Aquitaine</a:t>
            </a:r>
          </a:p>
        </p:txBody>
      </p:sp>
      <p:sp>
        <p:nvSpPr>
          <p:cNvPr id="11" name="Espace réservé du numéro de diapositive 8">
            <a:extLst>
              <a:ext uri="{FF2B5EF4-FFF2-40B4-BE49-F238E27FC236}">
                <a16:creationId xmlns:a16="http://schemas.microsoft.com/office/drawing/2014/main" id="{FD3BDBCE-91AF-4C3E-BF91-D90A5A0BA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64000" y="4783500"/>
            <a:ext cx="1350000" cy="360000"/>
          </a:xfrm>
        </p:spPr>
        <p:txBody>
          <a:bodyPr/>
          <a:lstStyle/>
          <a:p>
            <a:fld id="{733122C9-A0B9-462F-8757-0847AD287B63}" type="slidenum">
              <a:rPr lang="fr-FR" smtClean="0"/>
              <a:pPr/>
              <a:t>20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88787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4B840F6-5864-41E4-AFC4-6ED7CA159145}"/>
              </a:ext>
            </a:extLst>
          </p:cNvPr>
          <p:cNvSpPr/>
          <p:nvPr/>
        </p:nvSpPr>
        <p:spPr>
          <a:xfrm>
            <a:off x="180000" y="551256"/>
            <a:ext cx="8784000" cy="504056"/>
          </a:xfrm>
          <a:prstGeom prst="rect">
            <a:avLst/>
          </a:prstGeom>
          <a:solidFill>
            <a:srgbClr val="5770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sz="2000" b="1" dirty="0">
                <a:latin typeface="Raleway" panose="020B0503030101060003" pitchFamily="34" charset="0"/>
              </a:rPr>
              <a:t>Coloration Nationale Bac Pro MELEC</a:t>
            </a:r>
            <a:endParaRPr lang="fr-FR" sz="2000" b="1" dirty="0"/>
          </a:p>
        </p:txBody>
      </p:sp>
      <p:sp>
        <p:nvSpPr>
          <p:cNvPr id="11" name="Espace réservé de la date 6">
            <a:extLst>
              <a:ext uri="{FF2B5EF4-FFF2-40B4-BE49-F238E27FC236}">
                <a16:creationId xmlns:a16="http://schemas.microsoft.com/office/drawing/2014/main" id="{A2360BC1-EDE0-4F73-A014-BB7319C349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05/04/2024</a:t>
            </a:r>
          </a:p>
        </p:txBody>
      </p:sp>
      <p:sp>
        <p:nvSpPr>
          <p:cNvPr id="12" name="Espace réservé du pied de page 7">
            <a:extLst>
              <a:ext uri="{FF2B5EF4-FFF2-40B4-BE49-F238E27FC236}">
                <a16:creationId xmlns:a16="http://schemas.microsoft.com/office/drawing/2014/main" id="{F40ADCF1-1635-4903-8BF8-755BAAE17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/>
              <a:t>SRA-FPICA – Région académique Nouvelle Aquitaine</a:t>
            </a:r>
          </a:p>
        </p:txBody>
      </p:sp>
      <p:sp>
        <p:nvSpPr>
          <p:cNvPr id="13" name="Espace réservé du numéro de diapositive 8">
            <a:extLst>
              <a:ext uri="{FF2B5EF4-FFF2-40B4-BE49-F238E27FC236}">
                <a16:creationId xmlns:a16="http://schemas.microsoft.com/office/drawing/2014/main" id="{0A5DB06F-CC0A-4BDB-B97B-2E8A1C7FB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64000" y="4783500"/>
            <a:ext cx="1350000" cy="360000"/>
          </a:xfrm>
        </p:spPr>
        <p:txBody>
          <a:bodyPr/>
          <a:lstStyle/>
          <a:p>
            <a:fld id="{733122C9-A0B9-462F-8757-0847AD287B63}" type="slidenum">
              <a:rPr lang="fr-FR" smtClean="0"/>
              <a:pPr/>
              <a:t>21</a:t>
            </a:fld>
            <a:endParaRPr lang="fr-FR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6343D12-2F47-A609-2611-5934A83DAA2D}"/>
              </a:ext>
            </a:extLst>
          </p:cNvPr>
          <p:cNvSpPr txBox="1"/>
          <p:nvPr/>
        </p:nvSpPr>
        <p:spPr>
          <a:xfrm>
            <a:off x="1259632" y="1204317"/>
            <a:ext cx="3095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600" b="1" dirty="0">
                <a:latin typeface="Raleway" panose="020B0503030101060003" pitchFamily="34" charset="0"/>
              </a:rPr>
              <a:t>Simulation « Lotissement et viabilisation des terrains »</a:t>
            </a:r>
            <a:endParaRPr lang="fr-FR" sz="1600" dirty="0">
              <a:latin typeface="Raleway" panose="020B0503030101060003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07FB0BE-4941-C6E8-A902-2B7EB3B345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107504" y="2490313"/>
            <a:ext cx="2304256" cy="172819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99B2E68-EDAD-8FE5-56E5-6D710E7C72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5440" y="1347614"/>
            <a:ext cx="3923968" cy="294297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6948323-DE8D-9AB2-36C8-A65839B0A8E7}"/>
              </a:ext>
            </a:extLst>
          </p:cNvPr>
          <p:cNvSpPr txBox="1"/>
          <p:nvPr/>
        </p:nvSpPr>
        <p:spPr>
          <a:xfrm>
            <a:off x="2223680" y="3634221"/>
            <a:ext cx="14401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600" b="1" dirty="0">
                <a:latin typeface="Raleway" panose="020B0503030101060003" pitchFamily="34" charset="0"/>
              </a:rPr>
              <a:t>Transport et Distribution Electrique</a:t>
            </a:r>
            <a:endParaRPr lang="fr-FR" sz="1600" dirty="0">
              <a:latin typeface="Raleway" panose="020B0503030101060003" pitchFamily="34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4725AEA-F8F5-D4BC-1782-88542CF44558}"/>
              </a:ext>
            </a:extLst>
          </p:cNvPr>
          <p:cNvSpPr txBox="1"/>
          <p:nvPr/>
        </p:nvSpPr>
        <p:spPr>
          <a:xfrm rot="19431743">
            <a:off x="2386627" y="2084972"/>
            <a:ext cx="15749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>
                <a:solidFill>
                  <a:srgbClr val="00B0F0"/>
                </a:solidFill>
                <a:latin typeface="Raleway" panose="020B0503030101060003" pitchFamily="34" charset="0"/>
              </a:rPr>
              <a:t>Métiers des réseaux </a:t>
            </a:r>
            <a:endParaRPr lang="fr-FR" sz="2400" i="1" dirty="0">
              <a:solidFill>
                <a:srgbClr val="00B0F0"/>
              </a:solidFill>
              <a:latin typeface="Raleway" panose="020B050303010106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34850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4B840F6-5864-41E4-AFC4-6ED7CA159145}"/>
              </a:ext>
            </a:extLst>
          </p:cNvPr>
          <p:cNvSpPr/>
          <p:nvPr/>
        </p:nvSpPr>
        <p:spPr>
          <a:xfrm>
            <a:off x="180000" y="551256"/>
            <a:ext cx="8784000" cy="504056"/>
          </a:xfrm>
          <a:prstGeom prst="rect">
            <a:avLst/>
          </a:prstGeom>
          <a:solidFill>
            <a:srgbClr val="5770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sz="2000" b="1" dirty="0">
                <a:latin typeface="Raleway" panose="020B0503030101060003" pitchFamily="34" charset="0"/>
              </a:rPr>
              <a:t>Coloration Nationale Bac Pro MELEC</a:t>
            </a:r>
            <a:endParaRPr lang="fr-FR" sz="2000" b="1" dirty="0"/>
          </a:p>
        </p:txBody>
      </p:sp>
      <p:sp>
        <p:nvSpPr>
          <p:cNvPr id="11" name="Espace réservé de la date 6">
            <a:extLst>
              <a:ext uri="{FF2B5EF4-FFF2-40B4-BE49-F238E27FC236}">
                <a16:creationId xmlns:a16="http://schemas.microsoft.com/office/drawing/2014/main" id="{A2360BC1-EDE0-4F73-A014-BB7319C349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05/04/2024</a:t>
            </a:r>
          </a:p>
        </p:txBody>
      </p:sp>
      <p:sp>
        <p:nvSpPr>
          <p:cNvPr id="12" name="Espace réservé du pied de page 7">
            <a:extLst>
              <a:ext uri="{FF2B5EF4-FFF2-40B4-BE49-F238E27FC236}">
                <a16:creationId xmlns:a16="http://schemas.microsoft.com/office/drawing/2014/main" id="{F40ADCF1-1635-4903-8BF8-755BAAE17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/>
              <a:t>SRA-FPICA – Région académique Nouvelle Aquitaine</a:t>
            </a:r>
          </a:p>
        </p:txBody>
      </p:sp>
      <p:sp>
        <p:nvSpPr>
          <p:cNvPr id="13" name="Espace réservé du numéro de diapositive 8">
            <a:extLst>
              <a:ext uri="{FF2B5EF4-FFF2-40B4-BE49-F238E27FC236}">
                <a16:creationId xmlns:a16="http://schemas.microsoft.com/office/drawing/2014/main" id="{0A5DB06F-CC0A-4BDB-B97B-2E8A1C7FB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64000" y="4783500"/>
            <a:ext cx="1350000" cy="360000"/>
          </a:xfrm>
        </p:spPr>
        <p:txBody>
          <a:bodyPr/>
          <a:lstStyle/>
          <a:p>
            <a:fld id="{733122C9-A0B9-462F-8757-0847AD287B63}" type="slidenum">
              <a:rPr lang="fr-FR" smtClean="0"/>
              <a:pPr/>
              <a:t>22</a:t>
            </a:fld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4641FAF-006A-57AA-38A7-4F538EB4CE7F}"/>
              </a:ext>
            </a:extLst>
          </p:cNvPr>
          <p:cNvSpPr txBox="1"/>
          <p:nvPr/>
        </p:nvSpPr>
        <p:spPr>
          <a:xfrm>
            <a:off x="379472" y="1491631"/>
            <a:ext cx="5488672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fr-FR" sz="2000" b="1" dirty="0">
                <a:latin typeface="Raleway" panose="020B0503030101060003" pitchFamily="34" charset="0"/>
              </a:rPr>
              <a:t>Contexte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sz="1600" dirty="0">
                <a:latin typeface="Raleway" panose="020B0503030101060003" pitchFamily="34" charset="0"/>
              </a:rPr>
              <a:t>Très forte demande des entreprises « Réseaux Electriques » au niveau national (</a:t>
            </a:r>
            <a:r>
              <a:rPr lang="fr-FR" sz="1600" i="1" dirty="0">
                <a:latin typeface="Raleway" panose="020B0503030101060003" pitchFamily="34" charset="0"/>
              </a:rPr>
              <a:t>Renforcer l’attractivité des métiers)</a:t>
            </a:r>
            <a:r>
              <a:rPr lang="fr-FR" sz="1600" dirty="0">
                <a:latin typeface="Raleway" panose="020B0503030101060003" pitchFamily="34" charset="0"/>
              </a:rPr>
              <a:t>,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sz="1600" dirty="0">
                <a:latin typeface="Raleway" panose="020B0503030101060003" pitchFamily="34" charset="0"/>
              </a:rPr>
              <a:t>Courant 2023, mise en place d’un plan d’action porté par Enedis (notion des écoles des réseaux),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sz="1600" dirty="0">
                <a:latin typeface="Raleway" panose="020B0503030101060003" pitchFamily="34" charset="0"/>
              </a:rPr>
              <a:t>R2024, Création au niveau national de la coloration du diplôme porté par le Ministère.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4EDF9FB-BE40-B72A-9383-79AC1A6D2C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53736">
            <a:off x="5704544" y="2419088"/>
            <a:ext cx="3122262" cy="1255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5863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4B840F6-5864-41E4-AFC4-6ED7CA159145}"/>
              </a:ext>
            </a:extLst>
          </p:cNvPr>
          <p:cNvSpPr/>
          <p:nvPr/>
        </p:nvSpPr>
        <p:spPr>
          <a:xfrm>
            <a:off x="180000" y="551256"/>
            <a:ext cx="8784000" cy="504056"/>
          </a:xfrm>
          <a:prstGeom prst="rect">
            <a:avLst/>
          </a:prstGeom>
          <a:solidFill>
            <a:srgbClr val="5770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sz="2000" b="1" dirty="0">
                <a:latin typeface="Raleway" panose="020B0503030101060003" pitchFamily="34" charset="0"/>
              </a:rPr>
              <a:t>Coloration Nationale Bac Pro MELEC</a:t>
            </a:r>
            <a:endParaRPr lang="fr-FR" sz="2000" b="1" dirty="0"/>
          </a:p>
        </p:txBody>
      </p:sp>
      <p:sp>
        <p:nvSpPr>
          <p:cNvPr id="11" name="Espace réservé de la date 6">
            <a:extLst>
              <a:ext uri="{FF2B5EF4-FFF2-40B4-BE49-F238E27FC236}">
                <a16:creationId xmlns:a16="http://schemas.microsoft.com/office/drawing/2014/main" id="{A2360BC1-EDE0-4F73-A014-BB7319C349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05/04/2024</a:t>
            </a:r>
          </a:p>
        </p:txBody>
      </p:sp>
      <p:sp>
        <p:nvSpPr>
          <p:cNvPr id="12" name="Espace réservé du pied de page 7">
            <a:extLst>
              <a:ext uri="{FF2B5EF4-FFF2-40B4-BE49-F238E27FC236}">
                <a16:creationId xmlns:a16="http://schemas.microsoft.com/office/drawing/2014/main" id="{F40ADCF1-1635-4903-8BF8-755BAAE17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/>
              <a:t>SRA-FPICA – Région académique Nouvelle Aquitaine</a:t>
            </a:r>
          </a:p>
        </p:txBody>
      </p:sp>
      <p:sp>
        <p:nvSpPr>
          <p:cNvPr id="13" name="Espace réservé du numéro de diapositive 8">
            <a:extLst>
              <a:ext uri="{FF2B5EF4-FFF2-40B4-BE49-F238E27FC236}">
                <a16:creationId xmlns:a16="http://schemas.microsoft.com/office/drawing/2014/main" id="{0A5DB06F-CC0A-4BDB-B97B-2E8A1C7FB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64000" y="4783500"/>
            <a:ext cx="1350000" cy="360000"/>
          </a:xfrm>
        </p:spPr>
        <p:txBody>
          <a:bodyPr/>
          <a:lstStyle/>
          <a:p>
            <a:fld id="{733122C9-A0B9-462F-8757-0847AD287B63}" type="slidenum">
              <a:rPr lang="fr-FR" smtClean="0"/>
              <a:pPr/>
              <a:t>23</a:t>
            </a:fld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4641FAF-006A-57AA-38A7-4F538EB4CE7F}"/>
              </a:ext>
            </a:extLst>
          </p:cNvPr>
          <p:cNvSpPr txBox="1"/>
          <p:nvPr/>
        </p:nvSpPr>
        <p:spPr>
          <a:xfrm>
            <a:off x="180000" y="1279088"/>
            <a:ext cx="403196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fr-FR" sz="2000" b="1" dirty="0">
                <a:latin typeface="Raleway" panose="020B0503030101060003" pitchFamily="34" charset="0"/>
              </a:rPr>
              <a:t>Sources de financement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fr-FR" sz="1600" dirty="0">
                <a:latin typeface="Raleway" panose="020B0503030101060003" pitchFamily="34" charset="0"/>
              </a:rPr>
              <a:t>Fonds propres « TA » (petits matériels)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fr-FR" sz="1600" dirty="0">
                <a:latin typeface="Raleway" panose="020B0503030101060003" pitchFamily="34" charset="0"/>
              </a:rPr>
              <a:t>Dons d’entreprises (Matériels, Equipements, Travaux &amp; Installation</a:t>
            </a:r>
          </a:p>
          <a:p>
            <a:pPr lvl="1"/>
            <a:endParaRPr lang="fr-FR" sz="1600" dirty="0">
              <a:latin typeface="Raleway" panose="020B0503030101060003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fr-FR" sz="1600" dirty="0">
              <a:latin typeface="Raleway" panose="020B0503030101060003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3FD048F-EB3A-C7D5-A670-3E777A12D038}"/>
              </a:ext>
            </a:extLst>
          </p:cNvPr>
          <p:cNvSpPr txBox="1"/>
          <p:nvPr/>
        </p:nvSpPr>
        <p:spPr>
          <a:xfrm>
            <a:off x="4572000" y="1292356"/>
            <a:ext cx="4265134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fr-FR" sz="2000" b="1" dirty="0">
                <a:latin typeface="Raleway" panose="020B0503030101060003" pitchFamily="34" charset="0"/>
              </a:rPr>
              <a:t> </a:t>
            </a:r>
            <a:r>
              <a:rPr lang="fr-FR" b="1" dirty="0">
                <a:latin typeface="Raleway" panose="020B0503030101060003" pitchFamily="34" charset="0"/>
              </a:rPr>
              <a:t>Les plus-values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fr-FR" sz="1400" dirty="0">
                <a:latin typeface="Raleway" panose="020B0503030101060003" pitchFamily="34" charset="0"/>
              </a:rPr>
              <a:t>Contextualisation des situations d’apprentissage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fr-FR" sz="1400" dirty="0">
                <a:latin typeface="Raleway" panose="020B0503030101060003" pitchFamily="34" charset="0"/>
              </a:rPr>
              <a:t>Relation avec les entreprises du secteur 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fr-FR" sz="1400" dirty="0">
                <a:latin typeface="Raleway" panose="020B0503030101060003" pitchFamily="34" charset="0"/>
              </a:rPr>
              <a:t>Gestion des PFMP et insertion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fr-FR" sz="1400" dirty="0">
                <a:latin typeface="Raleway" panose="020B0503030101060003" pitchFamily="34" charset="0"/>
              </a:rPr>
              <a:t>Accompagnement des Professeurs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fr-FR" sz="1400" dirty="0">
                <a:latin typeface="Raleway" panose="020B0503030101060003" pitchFamily="34" charset="0"/>
              </a:rPr>
              <a:t>Accompagnement des Elèves</a:t>
            </a:r>
          </a:p>
          <a:p>
            <a:pPr lvl="1"/>
            <a:endParaRPr lang="fr-FR" sz="1400" dirty="0">
              <a:latin typeface="Raleway" panose="020B0503030101060003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fr-FR" b="1" dirty="0">
                <a:latin typeface="Raleway" panose="020B0503030101060003" pitchFamily="34" charset="0"/>
              </a:rPr>
              <a:t> Les points de vigilance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sz="1400" dirty="0">
                <a:latin typeface="Raleway" panose="020B0503030101060003" pitchFamily="34" charset="0"/>
              </a:rPr>
              <a:t>Adhésion obligatoire des enseignants sur le projet (</a:t>
            </a:r>
            <a:r>
              <a:rPr lang="fr-FR" sz="1400" i="1" dirty="0">
                <a:latin typeface="Raleway" panose="020B0503030101060003" pitchFamily="34" charset="0"/>
              </a:rPr>
              <a:t>partage des tâches</a:t>
            </a:r>
            <a:r>
              <a:rPr lang="fr-FR" sz="1400" dirty="0">
                <a:latin typeface="Raleway" panose="020B0503030101060003" pitchFamily="34" charset="0"/>
              </a:rPr>
              <a:t>)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sz="1400" dirty="0">
                <a:latin typeface="Raleway" panose="020B0503030101060003" pitchFamily="34" charset="0"/>
              </a:rPr>
              <a:t>Ne pas oublier les autres partenaires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38916A8-DDA9-E59D-2386-3573B1D6C4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2609" y="2949792"/>
            <a:ext cx="2376264" cy="1782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1835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4B840F6-5864-41E4-AFC4-6ED7CA159145}"/>
              </a:ext>
            </a:extLst>
          </p:cNvPr>
          <p:cNvSpPr/>
          <p:nvPr/>
        </p:nvSpPr>
        <p:spPr>
          <a:xfrm>
            <a:off x="180000" y="551256"/>
            <a:ext cx="8784000" cy="504056"/>
          </a:xfrm>
          <a:prstGeom prst="rect">
            <a:avLst/>
          </a:prstGeom>
          <a:solidFill>
            <a:srgbClr val="5770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sz="2000" b="1" dirty="0">
                <a:latin typeface="Raleway" panose="020B0503030101060003" pitchFamily="34" charset="0"/>
              </a:rPr>
              <a:t>Coloration Nationale Bac Pro MELEC</a:t>
            </a:r>
            <a:endParaRPr lang="fr-FR" sz="2000" b="1" dirty="0"/>
          </a:p>
        </p:txBody>
      </p:sp>
      <p:sp>
        <p:nvSpPr>
          <p:cNvPr id="11" name="Espace réservé de la date 6">
            <a:extLst>
              <a:ext uri="{FF2B5EF4-FFF2-40B4-BE49-F238E27FC236}">
                <a16:creationId xmlns:a16="http://schemas.microsoft.com/office/drawing/2014/main" id="{A2360BC1-EDE0-4F73-A014-BB7319C349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05/04/2024</a:t>
            </a:r>
          </a:p>
        </p:txBody>
      </p:sp>
      <p:sp>
        <p:nvSpPr>
          <p:cNvPr id="12" name="Espace réservé du pied de page 7">
            <a:extLst>
              <a:ext uri="{FF2B5EF4-FFF2-40B4-BE49-F238E27FC236}">
                <a16:creationId xmlns:a16="http://schemas.microsoft.com/office/drawing/2014/main" id="{F40ADCF1-1635-4903-8BF8-755BAAE17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/>
              <a:t>SRA-FPICA – Région académique Nouvelle Aquitaine</a:t>
            </a:r>
          </a:p>
        </p:txBody>
      </p:sp>
      <p:sp>
        <p:nvSpPr>
          <p:cNvPr id="13" name="Espace réservé du numéro de diapositive 8">
            <a:extLst>
              <a:ext uri="{FF2B5EF4-FFF2-40B4-BE49-F238E27FC236}">
                <a16:creationId xmlns:a16="http://schemas.microsoft.com/office/drawing/2014/main" id="{0A5DB06F-CC0A-4BDB-B97B-2E8A1C7FB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64000" y="4783500"/>
            <a:ext cx="1350000" cy="360000"/>
          </a:xfrm>
        </p:spPr>
        <p:txBody>
          <a:bodyPr/>
          <a:lstStyle/>
          <a:p>
            <a:fld id="{733122C9-A0B9-462F-8757-0847AD287B63}" type="slidenum">
              <a:rPr lang="fr-FR" smtClean="0"/>
              <a:pPr/>
              <a:t>24</a:t>
            </a:fld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4641FAF-006A-57AA-38A7-4F538EB4CE7F}"/>
              </a:ext>
            </a:extLst>
          </p:cNvPr>
          <p:cNvSpPr txBox="1"/>
          <p:nvPr/>
        </p:nvSpPr>
        <p:spPr>
          <a:xfrm>
            <a:off x="180000" y="1279088"/>
            <a:ext cx="439200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fr-FR" sz="2000" b="1" dirty="0">
                <a:latin typeface="Raleway" panose="020B0503030101060003" pitchFamily="34" charset="0"/>
              </a:rPr>
              <a:t>Rôle du RBDE dans le projet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fr-FR" sz="1600" dirty="0">
                <a:latin typeface="Raleway" panose="020B0503030101060003" pitchFamily="34" charset="0"/>
              </a:rPr>
              <a:t>Travail avec le service Communication d’ENEDIS,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fr-FR" sz="1600" dirty="0">
                <a:latin typeface="Raleway" panose="020B0503030101060003" pitchFamily="34" charset="0"/>
              </a:rPr>
              <a:t>Organisation de l’inauguration et signature de la convention de partenariat,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fr-FR" sz="1600" dirty="0">
                <a:latin typeface="Raleway" panose="020B0503030101060003" pitchFamily="34" charset="0"/>
              </a:rPr>
              <a:t>Contacts avec les services de presse (</a:t>
            </a:r>
            <a:r>
              <a:rPr lang="fr-FR" sz="1600" i="1" dirty="0">
                <a:latin typeface="Raleway" panose="020B0503030101060003" pitchFamily="34" charset="0"/>
              </a:rPr>
              <a:t>importance du réseau</a:t>
            </a:r>
            <a:r>
              <a:rPr lang="fr-FR" sz="1600" dirty="0">
                <a:latin typeface="Raleway" panose="020B0503030101060003" pitchFamily="34" charset="0"/>
              </a:rPr>
              <a:t>),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fr-FR" sz="1600" dirty="0">
                <a:latin typeface="Raleway" panose="020B0503030101060003" pitchFamily="34" charset="0"/>
              </a:rPr>
              <a:t>Communication interne et externe de l’évènement,</a:t>
            </a:r>
          </a:p>
          <a:p>
            <a:pPr lvl="1"/>
            <a:endParaRPr lang="fr-FR" sz="1600" dirty="0">
              <a:latin typeface="Raleway" panose="020B0503030101060003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fr-FR" sz="1600" dirty="0">
              <a:latin typeface="Raleway" panose="020B0503030101060003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F738DEE-140B-9431-4AE8-31A9C895A3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63051">
            <a:off x="4812915" y="1687156"/>
            <a:ext cx="3835155" cy="228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8788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4B840F6-5864-41E4-AFC4-6ED7CA159145}"/>
              </a:ext>
            </a:extLst>
          </p:cNvPr>
          <p:cNvSpPr/>
          <p:nvPr/>
        </p:nvSpPr>
        <p:spPr>
          <a:xfrm>
            <a:off x="180000" y="627534"/>
            <a:ext cx="8784000" cy="504056"/>
          </a:xfrm>
          <a:prstGeom prst="rect">
            <a:avLst/>
          </a:prstGeom>
          <a:solidFill>
            <a:srgbClr val="5770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Questions / réponses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755A587-1110-4B5E-BA90-87DDAB72B0A4}"/>
              </a:ext>
            </a:extLst>
          </p:cNvPr>
          <p:cNvSpPr txBox="1"/>
          <p:nvPr/>
        </p:nvSpPr>
        <p:spPr>
          <a:xfrm>
            <a:off x="158837" y="2357380"/>
            <a:ext cx="8712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A votre écoute</a:t>
            </a:r>
          </a:p>
          <a:p>
            <a:endParaRPr lang="fr-FR" sz="2400" dirty="0"/>
          </a:p>
          <a:p>
            <a:pPr algn="ctr"/>
            <a:endParaRPr lang="fr-FR" sz="2400" dirty="0"/>
          </a:p>
        </p:txBody>
      </p:sp>
      <p:sp>
        <p:nvSpPr>
          <p:cNvPr id="9" name="Espace réservé de la date 6">
            <a:extLst>
              <a:ext uri="{FF2B5EF4-FFF2-40B4-BE49-F238E27FC236}">
                <a16:creationId xmlns:a16="http://schemas.microsoft.com/office/drawing/2014/main" id="{6A7B9BAB-991A-47C8-9A7B-BBC3BB6736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05/04/2024</a:t>
            </a:r>
          </a:p>
        </p:txBody>
      </p:sp>
      <p:sp>
        <p:nvSpPr>
          <p:cNvPr id="10" name="Espace réservé du pied de page 7">
            <a:extLst>
              <a:ext uri="{FF2B5EF4-FFF2-40B4-BE49-F238E27FC236}">
                <a16:creationId xmlns:a16="http://schemas.microsoft.com/office/drawing/2014/main" id="{57ED18E0-B95D-44E2-B2FB-8B35A9E66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/>
              <a:t>SRA-FPICA – Région académique Nouvelle Aquitaine</a:t>
            </a:r>
          </a:p>
        </p:txBody>
      </p:sp>
      <p:sp>
        <p:nvSpPr>
          <p:cNvPr id="11" name="Espace réservé du numéro de diapositive 8">
            <a:extLst>
              <a:ext uri="{FF2B5EF4-FFF2-40B4-BE49-F238E27FC236}">
                <a16:creationId xmlns:a16="http://schemas.microsoft.com/office/drawing/2014/main" id="{D3F0B907-3A75-4941-82A0-19CDEB091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64000" y="4783500"/>
            <a:ext cx="1350000" cy="360000"/>
          </a:xfrm>
        </p:spPr>
        <p:txBody>
          <a:bodyPr/>
          <a:lstStyle/>
          <a:p>
            <a:fld id="{733122C9-A0B9-462F-8757-0847AD287B63}" type="slidenum">
              <a:rPr lang="fr-FR" smtClean="0"/>
              <a:pPr/>
              <a:t>25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26349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4B840F6-5864-41E4-AFC4-6ED7CA159145}"/>
              </a:ext>
            </a:extLst>
          </p:cNvPr>
          <p:cNvSpPr/>
          <p:nvPr/>
        </p:nvSpPr>
        <p:spPr>
          <a:xfrm>
            <a:off x="180000" y="551256"/>
            <a:ext cx="8784000" cy="504056"/>
          </a:xfrm>
          <a:prstGeom prst="rect">
            <a:avLst/>
          </a:prstGeom>
          <a:solidFill>
            <a:srgbClr val="5770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Introduction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88E78D4A-9A58-47EE-A1F8-DB193E8C303A}"/>
              </a:ext>
            </a:extLst>
          </p:cNvPr>
          <p:cNvSpPr txBox="1"/>
          <p:nvPr/>
        </p:nvSpPr>
        <p:spPr>
          <a:xfrm>
            <a:off x="251520" y="1851670"/>
            <a:ext cx="87124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400" b="1" dirty="0"/>
              <a:t>Permettre aux enseignants de proposer des situations de formation dans des espaces pédagogiques identiques à ceux du monde professionnel</a:t>
            </a:r>
          </a:p>
          <a:p>
            <a:r>
              <a:rPr lang="fr-FR" sz="2400" b="1" i="1" dirty="0"/>
              <a:t>					</a:t>
            </a:r>
            <a:endParaRPr lang="fr-FR" sz="2400" dirty="0"/>
          </a:p>
          <a:p>
            <a:pPr algn="ctr"/>
            <a:endParaRPr lang="fr-FR" sz="2400" dirty="0"/>
          </a:p>
        </p:txBody>
      </p:sp>
      <p:sp>
        <p:nvSpPr>
          <p:cNvPr id="14" name="Espace réservé de la date 6">
            <a:extLst>
              <a:ext uri="{FF2B5EF4-FFF2-40B4-BE49-F238E27FC236}">
                <a16:creationId xmlns:a16="http://schemas.microsoft.com/office/drawing/2014/main" id="{59D1215A-25DD-4EA4-A34D-FE4F9177C2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05/04/2024</a:t>
            </a:r>
          </a:p>
        </p:txBody>
      </p:sp>
      <p:sp>
        <p:nvSpPr>
          <p:cNvPr id="16" name="Espace réservé du pied de page 7">
            <a:extLst>
              <a:ext uri="{FF2B5EF4-FFF2-40B4-BE49-F238E27FC236}">
                <a16:creationId xmlns:a16="http://schemas.microsoft.com/office/drawing/2014/main" id="{BEECA79F-5E0C-46A7-8CB8-C39855703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/>
              <a:t>SRA-FPICA – Région académique Nouvelle Aquitaine</a:t>
            </a:r>
          </a:p>
        </p:txBody>
      </p:sp>
      <p:sp>
        <p:nvSpPr>
          <p:cNvPr id="17" name="Espace réservé du numéro de diapositive 8">
            <a:extLst>
              <a:ext uri="{FF2B5EF4-FFF2-40B4-BE49-F238E27FC236}">
                <a16:creationId xmlns:a16="http://schemas.microsoft.com/office/drawing/2014/main" id="{F07CBABE-13C3-4FBF-82A7-9D81CFF84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64000" y="4783500"/>
            <a:ext cx="1350000" cy="360000"/>
          </a:xfrm>
        </p:spPr>
        <p:txBody>
          <a:bodyPr/>
          <a:lstStyle/>
          <a:p>
            <a:fld id="{733122C9-A0B9-462F-8757-0847AD287B63}" type="slidenum">
              <a:rPr lang="fr-FR" smtClean="0"/>
              <a:pPr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926563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4B840F6-5864-41E4-AFC4-6ED7CA159145}"/>
              </a:ext>
            </a:extLst>
          </p:cNvPr>
          <p:cNvSpPr/>
          <p:nvPr/>
        </p:nvSpPr>
        <p:spPr>
          <a:xfrm>
            <a:off x="180000" y="627534"/>
            <a:ext cx="8784000" cy="504056"/>
          </a:xfrm>
          <a:prstGeom prst="rect">
            <a:avLst/>
          </a:prstGeom>
          <a:solidFill>
            <a:srgbClr val="5770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Entreprise Legrand	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524BC30-CA11-42F7-8C96-057F4750DF4F}"/>
              </a:ext>
            </a:extLst>
          </p:cNvPr>
          <p:cNvSpPr txBox="1"/>
          <p:nvPr/>
        </p:nvSpPr>
        <p:spPr>
          <a:xfrm>
            <a:off x="1007604" y="1851670"/>
            <a:ext cx="71287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Intervention de</a:t>
            </a:r>
          </a:p>
          <a:p>
            <a:pPr algn="ctr"/>
            <a:r>
              <a:rPr lang="fr-FR" sz="2400" dirty="0"/>
              <a:t>Sophie Bourdais, Déléguée Nationale pour l'Enseignement – Société LEGRAND</a:t>
            </a:r>
          </a:p>
          <a:p>
            <a:pPr algn="ctr"/>
            <a:endParaRPr lang="fr-FR" sz="2400" dirty="0"/>
          </a:p>
          <a:p>
            <a:pPr algn="ctr"/>
            <a:r>
              <a:rPr lang="fr-FR" sz="2400" dirty="0"/>
              <a:t>sophie.bourdais@legrand.com </a:t>
            </a:r>
          </a:p>
        </p:txBody>
      </p:sp>
      <p:sp>
        <p:nvSpPr>
          <p:cNvPr id="9" name="Espace réservé de la date 6">
            <a:extLst>
              <a:ext uri="{FF2B5EF4-FFF2-40B4-BE49-F238E27FC236}">
                <a16:creationId xmlns:a16="http://schemas.microsoft.com/office/drawing/2014/main" id="{D87BCF3E-CDFA-43A2-A7F0-08E177D9B0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05/04/2024</a:t>
            </a:r>
          </a:p>
        </p:txBody>
      </p:sp>
      <p:sp>
        <p:nvSpPr>
          <p:cNvPr id="10" name="Espace réservé du pied de page 7">
            <a:extLst>
              <a:ext uri="{FF2B5EF4-FFF2-40B4-BE49-F238E27FC236}">
                <a16:creationId xmlns:a16="http://schemas.microsoft.com/office/drawing/2014/main" id="{732DA741-CF62-4108-A04E-C4943F6D9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/>
              <a:t>SRA-FPICA – Région académique Nouvelle Aquitaine</a:t>
            </a:r>
          </a:p>
        </p:txBody>
      </p:sp>
      <p:sp>
        <p:nvSpPr>
          <p:cNvPr id="11" name="Espace réservé du numéro de diapositive 8">
            <a:extLst>
              <a:ext uri="{FF2B5EF4-FFF2-40B4-BE49-F238E27FC236}">
                <a16:creationId xmlns:a16="http://schemas.microsoft.com/office/drawing/2014/main" id="{FD3BDBCE-91AF-4C3E-BF91-D90A5A0BA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64000" y="4783500"/>
            <a:ext cx="1350000" cy="360000"/>
          </a:xfrm>
        </p:spPr>
        <p:txBody>
          <a:bodyPr/>
          <a:lstStyle/>
          <a:p>
            <a:fld id="{733122C9-A0B9-462F-8757-0847AD287B63}" type="slidenum">
              <a:rPr lang="fr-FR" smtClean="0"/>
              <a:pPr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66745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4B840F6-5864-41E4-AFC4-6ED7CA159145}"/>
              </a:ext>
            </a:extLst>
          </p:cNvPr>
          <p:cNvSpPr/>
          <p:nvPr/>
        </p:nvSpPr>
        <p:spPr>
          <a:xfrm>
            <a:off x="180000" y="551256"/>
            <a:ext cx="8784000" cy="504056"/>
          </a:xfrm>
          <a:prstGeom prst="rect">
            <a:avLst/>
          </a:prstGeom>
          <a:solidFill>
            <a:srgbClr val="5770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sz="2000" b="1" dirty="0"/>
              <a:t>Intervention de Mme Bourdais - Legrand</a:t>
            </a:r>
          </a:p>
        </p:txBody>
      </p:sp>
      <p:sp>
        <p:nvSpPr>
          <p:cNvPr id="11" name="Espace réservé de la date 6">
            <a:extLst>
              <a:ext uri="{FF2B5EF4-FFF2-40B4-BE49-F238E27FC236}">
                <a16:creationId xmlns:a16="http://schemas.microsoft.com/office/drawing/2014/main" id="{A2360BC1-EDE0-4F73-A014-BB7319C349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05/04/2024</a:t>
            </a:r>
          </a:p>
        </p:txBody>
      </p:sp>
      <p:sp>
        <p:nvSpPr>
          <p:cNvPr id="12" name="Espace réservé du pied de page 7">
            <a:extLst>
              <a:ext uri="{FF2B5EF4-FFF2-40B4-BE49-F238E27FC236}">
                <a16:creationId xmlns:a16="http://schemas.microsoft.com/office/drawing/2014/main" id="{F40ADCF1-1635-4903-8BF8-755BAAE17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/>
              <a:t>SRA-FPICA – Région académique Nouvelle Aquitaine</a:t>
            </a:r>
          </a:p>
        </p:txBody>
      </p:sp>
      <p:sp>
        <p:nvSpPr>
          <p:cNvPr id="13" name="Espace réservé du numéro de diapositive 8">
            <a:extLst>
              <a:ext uri="{FF2B5EF4-FFF2-40B4-BE49-F238E27FC236}">
                <a16:creationId xmlns:a16="http://schemas.microsoft.com/office/drawing/2014/main" id="{0A5DB06F-CC0A-4BDB-B97B-2E8A1C7FB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64000" y="4783500"/>
            <a:ext cx="1350000" cy="360000"/>
          </a:xfrm>
        </p:spPr>
        <p:txBody>
          <a:bodyPr/>
          <a:lstStyle/>
          <a:p>
            <a:fld id="{733122C9-A0B9-462F-8757-0847AD287B63}" type="slidenum">
              <a:rPr lang="fr-FR" smtClean="0"/>
              <a:pPr/>
              <a:t>5</a:t>
            </a:fld>
            <a:endParaRPr lang="fr-FR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1D62E0B-820E-4284-BB9F-6F3D004DF2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1137417"/>
            <a:ext cx="7884368" cy="3458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9313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4B840F6-5864-41E4-AFC4-6ED7CA159145}"/>
              </a:ext>
            </a:extLst>
          </p:cNvPr>
          <p:cNvSpPr/>
          <p:nvPr/>
        </p:nvSpPr>
        <p:spPr>
          <a:xfrm>
            <a:off x="180000" y="551256"/>
            <a:ext cx="8784000" cy="504056"/>
          </a:xfrm>
          <a:prstGeom prst="rect">
            <a:avLst/>
          </a:prstGeom>
          <a:solidFill>
            <a:srgbClr val="5770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sz="2000" b="1" dirty="0"/>
              <a:t>Intervention de Mme Bourdais - Legrand</a:t>
            </a:r>
          </a:p>
        </p:txBody>
      </p:sp>
      <p:sp>
        <p:nvSpPr>
          <p:cNvPr id="11" name="Espace réservé de la date 6">
            <a:extLst>
              <a:ext uri="{FF2B5EF4-FFF2-40B4-BE49-F238E27FC236}">
                <a16:creationId xmlns:a16="http://schemas.microsoft.com/office/drawing/2014/main" id="{A2360BC1-EDE0-4F73-A014-BB7319C349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05/04/2024</a:t>
            </a:r>
          </a:p>
        </p:txBody>
      </p:sp>
      <p:sp>
        <p:nvSpPr>
          <p:cNvPr id="12" name="Espace réservé du pied de page 7">
            <a:extLst>
              <a:ext uri="{FF2B5EF4-FFF2-40B4-BE49-F238E27FC236}">
                <a16:creationId xmlns:a16="http://schemas.microsoft.com/office/drawing/2014/main" id="{F40ADCF1-1635-4903-8BF8-755BAAE17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/>
              <a:t>SRA-FPICA – Région académique Nouvelle Aquitaine</a:t>
            </a:r>
          </a:p>
        </p:txBody>
      </p:sp>
      <p:sp>
        <p:nvSpPr>
          <p:cNvPr id="13" name="Espace réservé du numéro de diapositive 8">
            <a:extLst>
              <a:ext uri="{FF2B5EF4-FFF2-40B4-BE49-F238E27FC236}">
                <a16:creationId xmlns:a16="http://schemas.microsoft.com/office/drawing/2014/main" id="{0A5DB06F-CC0A-4BDB-B97B-2E8A1C7FB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64000" y="4783500"/>
            <a:ext cx="1350000" cy="360000"/>
          </a:xfrm>
        </p:spPr>
        <p:txBody>
          <a:bodyPr/>
          <a:lstStyle/>
          <a:p>
            <a:fld id="{733122C9-A0B9-462F-8757-0847AD287B63}" type="slidenum">
              <a:rPr lang="fr-FR" smtClean="0"/>
              <a:pPr/>
              <a:t>6</a:t>
            </a:fld>
            <a:endParaRPr lang="fr-FR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E7CD305-7BC7-46A9-B282-8B6037AB28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1250851"/>
            <a:ext cx="7452320" cy="3341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8609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4B840F6-5864-41E4-AFC4-6ED7CA159145}"/>
              </a:ext>
            </a:extLst>
          </p:cNvPr>
          <p:cNvSpPr/>
          <p:nvPr/>
        </p:nvSpPr>
        <p:spPr>
          <a:xfrm>
            <a:off x="180000" y="551256"/>
            <a:ext cx="8784000" cy="504056"/>
          </a:xfrm>
          <a:prstGeom prst="rect">
            <a:avLst/>
          </a:prstGeom>
          <a:solidFill>
            <a:srgbClr val="5770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sz="2000" b="1" dirty="0"/>
              <a:t>Intervention de Mme Bourdais - Legrand</a:t>
            </a:r>
          </a:p>
        </p:txBody>
      </p:sp>
      <p:sp>
        <p:nvSpPr>
          <p:cNvPr id="11" name="Espace réservé de la date 6">
            <a:extLst>
              <a:ext uri="{FF2B5EF4-FFF2-40B4-BE49-F238E27FC236}">
                <a16:creationId xmlns:a16="http://schemas.microsoft.com/office/drawing/2014/main" id="{A2360BC1-EDE0-4F73-A014-BB7319C349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05/04/2024</a:t>
            </a:r>
          </a:p>
        </p:txBody>
      </p:sp>
      <p:sp>
        <p:nvSpPr>
          <p:cNvPr id="12" name="Espace réservé du pied de page 7">
            <a:extLst>
              <a:ext uri="{FF2B5EF4-FFF2-40B4-BE49-F238E27FC236}">
                <a16:creationId xmlns:a16="http://schemas.microsoft.com/office/drawing/2014/main" id="{F40ADCF1-1635-4903-8BF8-755BAAE17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/>
              <a:t>SRA-FPICA – Région académique Nouvelle Aquitaine</a:t>
            </a:r>
          </a:p>
        </p:txBody>
      </p:sp>
      <p:sp>
        <p:nvSpPr>
          <p:cNvPr id="13" name="Espace réservé du numéro de diapositive 8">
            <a:extLst>
              <a:ext uri="{FF2B5EF4-FFF2-40B4-BE49-F238E27FC236}">
                <a16:creationId xmlns:a16="http://schemas.microsoft.com/office/drawing/2014/main" id="{0A5DB06F-CC0A-4BDB-B97B-2E8A1C7FB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64000" y="4783500"/>
            <a:ext cx="1350000" cy="360000"/>
          </a:xfrm>
        </p:spPr>
        <p:txBody>
          <a:bodyPr/>
          <a:lstStyle/>
          <a:p>
            <a:fld id="{733122C9-A0B9-462F-8757-0847AD287B63}" type="slidenum">
              <a:rPr lang="fr-FR" smtClean="0"/>
              <a:pPr/>
              <a:t>7</a:t>
            </a:fld>
            <a:endParaRPr lang="fr-FR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6DCC4C9-E028-41E0-B36E-B7B9F92F55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832" y="1194519"/>
            <a:ext cx="7596336" cy="3391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3395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4B840F6-5864-41E4-AFC4-6ED7CA159145}"/>
              </a:ext>
            </a:extLst>
          </p:cNvPr>
          <p:cNvSpPr/>
          <p:nvPr/>
        </p:nvSpPr>
        <p:spPr>
          <a:xfrm>
            <a:off x="180000" y="551256"/>
            <a:ext cx="8784000" cy="504056"/>
          </a:xfrm>
          <a:prstGeom prst="rect">
            <a:avLst/>
          </a:prstGeom>
          <a:solidFill>
            <a:srgbClr val="5770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sz="2000" b="1" dirty="0"/>
              <a:t>Intervention de Mme Bourdais - Legrand</a:t>
            </a:r>
          </a:p>
        </p:txBody>
      </p:sp>
      <p:sp>
        <p:nvSpPr>
          <p:cNvPr id="11" name="Espace réservé de la date 6">
            <a:extLst>
              <a:ext uri="{FF2B5EF4-FFF2-40B4-BE49-F238E27FC236}">
                <a16:creationId xmlns:a16="http://schemas.microsoft.com/office/drawing/2014/main" id="{A2360BC1-EDE0-4F73-A014-BB7319C349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05/04/2024</a:t>
            </a:r>
          </a:p>
        </p:txBody>
      </p:sp>
      <p:sp>
        <p:nvSpPr>
          <p:cNvPr id="12" name="Espace réservé du pied de page 7">
            <a:extLst>
              <a:ext uri="{FF2B5EF4-FFF2-40B4-BE49-F238E27FC236}">
                <a16:creationId xmlns:a16="http://schemas.microsoft.com/office/drawing/2014/main" id="{F40ADCF1-1635-4903-8BF8-755BAAE17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/>
              <a:t>SRA-FPICA – Région académique Nouvelle Aquitaine</a:t>
            </a:r>
          </a:p>
        </p:txBody>
      </p:sp>
      <p:sp>
        <p:nvSpPr>
          <p:cNvPr id="13" name="Espace réservé du numéro de diapositive 8">
            <a:extLst>
              <a:ext uri="{FF2B5EF4-FFF2-40B4-BE49-F238E27FC236}">
                <a16:creationId xmlns:a16="http://schemas.microsoft.com/office/drawing/2014/main" id="{0A5DB06F-CC0A-4BDB-B97B-2E8A1C7FB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64000" y="4783500"/>
            <a:ext cx="1350000" cy="360000"/>
          </a:xfrm>
        </p:spPr>
        <p:txBody>
          <a:bodyPr/>
          <a:lstStyle/>
          <a:p>
            <a:fld id="{733122C9-A0B9-462F-8757-0847AD287B63}" type="slidenum">
              <a:rPr lang="fr-FR" smtClean="0"/>
              <a:pPr/>
              <a:t>8</a:t>
            </a:fld>
            <a:endParaRPr lang="fr-FR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1CC4F5E-4B97-46F3-8588-A4BA1F1F02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828" y="1198827"/>
            <a:ext cx="7668344" cy="3422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3432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4B840F6-5864-41E4-AFC4-6ED7CA159145}"/>
              </a:ext>
            </a:extLst>
          </p:cNvPr>
          <p:cNvSpPr/>
          <p:nvPr/>
        </p:nvSpPr>
        <p:spPr>
          <a:xfrm>
            <a:off x="180000" y="551256"/>
            <a:ext cx="8784000" cy="504056"/>
          </a:xfrm>
          <a:prstGeom prst="rect">
            <a:avLst/>
          </a:prstGeom>
          <a:solidFill>
            <a:srgbClr val="5770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sz="2000" b="1" dirty="0"/>
              <a:t>Intervention de Mme Bourdais - Legrand</a:t>
            </a:r>
          </a:p>
        </p:txBody>
      </p:sp>
      <p:sp>
        <p:nvSpPr>
          <p:cNvPr id="11" name="Espace réservé de la date 6">
            <a:extLst>
              <a:ext uri="{FF2B5EF4-FFF2-40B4-BE49-F238E27FC236}">
                <a16:creationId xmlns:a16="http://schemas.microsoft.com/office/drawing/2014/main" id="{A2360BC1-EDE0-4F73-A014-BB7319C349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05/04/2024</a:t>
            </a:r>
          </a:p>
        </p:txBody>
      </p:sp>
      <p:sp>
        <p:nvSpPr>
          <p:cNvPr id="12" name="Espace réservé du pied de page 7">
            <a:extLst>
              <a:ext uri="{FF2B5EF4-FFF2-40B4-BE49-F238E27FC236}">
                <a16:creationId xmlns:a16="http://schemas.microsoft.com/office/drawing/2014/main" id="{F40ADCF1-1635-4903-8BF8-755BAAE17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/>
              <a:t>SRA-FPICA – Région académique Nouvelle Aquitaine</a:t>
            </a:r>
          </a:p>
        </p:txBody>
      </p:sp>
      <p:sp>
        <p:nvSpPr>
          <p:cNvPr id="13" name="Espace réservé du numéro de diapositive 8">
            <a:extLst>
              <a:ext uri="{FF2B5EF4-FFF2-40B4-BE49-F238E27FC236}">
                <a16:creationId xmlns:a16="http://schemas.microsoft.com/office/drawing/2014/main" id="{0A5DB06F-CC0A-4BDB-B97B-2E8A1C7FB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64000" y="4783500"/>
            <a:ext cx="1350000" cy="360000"/>
          </a:xfrm>
        </p:spPr>
        <p:txBody>
          <a:bodyPr/>
          <a:lstStyle/>
          <a:p>
            <a:fld id="{733122C9-A0B9-462F-8757-0847AD287B63}" type="slidenum">
              <a:rPr lang="fr-FR" smtClean="0"/>
              <a:pPr/>
              <a:t>9</a:t>
            </a:fld>
            <a:endParaRPr lang="fr-FR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210A95B-ED47-45B9-B4BF-983897905C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1209540"/>
            <a:ext cx="7740352" cy="3412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718180"/>
      </p:ext>
    </p:extLst>
  </p:cSld>
  <p:clrMapOvr>
    <a:masterClrMapping/>
  </p:clrMapOvr>
</p:sld>
</file>

<file path=ppt/theme/theme1.xml><?xml version="1.0" encoding="utf-8"?>
<a:theme xmlns:a="http://schemas.openxmlformats.org/drawingml/2006/main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GOUVERNEMENT PPT">
      <a:majorFont>
        <a:latin typeface="Marianne"/>
        <a:ea typeface=""/>
        <a:cs typeface=""/>
      </a:majorFont>
      <a:minorFont>
        <a:latin typeface="Mariann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 pour codir voie techno draiolds drafpica draes-1.pptx [Lecture seule]" id="{B1F26D0C-4C35-4FA9-8746-40D74E03465A}" vid="{FE3BAA53-14D8-4B3C-AA0D-5BA1BB746EA2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CB5BBF79F61DB4A8C62A221727CB3C0" ma:contentTypeVersion="12" ma:contentTypeDescription="Crée un document." ma:contentTypeScope="" ma:versionID="ff1d81673392c1de5282f2e5094b4b8d">
  <xsd:schema xmlns:xsd="http://www.w3.org/2001/XMLSchema" xmlns:xs="http://www.w3.org/2001/XMLSchema" xmlns:p="http://schemas.microsoft.com/office/2006/metadata/properties" xmlns:ns3="1e65955f-e8a5-40fd-a338-4b4cddf5ad59" xmlns:ns4="09cc6ae7-7df0-4eaf-8a79-c4367d8d08bd" targetNamespace="http://schemas.microsoft.com/office/2006/metadata/properties" ma:root="true" ma:fieldsID="de089a1d063e5f3eb1e3b1f4c59fb3dc" ns3:_="" ns4:_="">
    <xsd:import namespace="1e65955f-e8a5-40fd-a338-4b4cddf5ad59"/>
    <xsd:import namespace="09cc6ae7-7df0-4eaf-8a79-c4367d8d08b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65955f-e8a5-40fd-a338-4b4cddf5ad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cc6ae7-7df0-4eaf-8a79-c4367d8d08bd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B90F7A5-CCE4-473E-B5E5-6F67D366CE71}">
  <ds:schemaRefs>
    <ds:schemaRef ds:uri="http://purl.org/dc/terms/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http://purl.org/dc/elements/1.1/"/>
    <ds:schemaRef ds:uri="http://purl.org/dc/dcmitype/"/>
    <ds:schemaRef ds:uri="http://schemas.openxmlformats.org/package/2006/metadata/core-properties"/>
    <ds:schemaRef ds:uri="09cc6ae7-7df0-4eaf-8a79-c4367d8d08bd"/>
    <ds:schemaRef ds:uri="1e65955f-e8a5-40fd-a338-4b4cddf5ad59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972D97BE-730D-48B6-ABAE-5659F6068F3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e65955f-e8a5-40fd-a338-4b4cddf5ad59"/>
    <ds:schemaRef ds:uri="09cc6ae7-7df0-4eaf-8a79-c4367d8d08b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9EB1297-7AD4-4FBB-8055-8C4B5384087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6540</TotalTime>
  <Words>697</Words>
  <Application>Microsoft Office PowerPoint</Application>
  <PresentationFormat>Affichage à l'écran (16:9)</PresentationFormat>
  <Paragraphs>209</Paragraphs>
  <Slides>25</Slides>
  <Notes>25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31" baseType="lpstr">
      <vt:lpstr>Arial</vt:lpstr>
      <vt:lpstr>Calibri</vt:lpstr>
      <vt:lpstr>Marianne</vt:lpstr>
      <vt:lpstr>Raleway</vt:lpstr>
      <vt:lpstr>Wingdings</vt:lpstr>
      <vt:lpstr>MINISTÈRIEL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>Client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 16/9</dc:title>
  <dc:subject>Client</dc:subject>
  <dc:creator>Microsoft Office User</dc:creator>
  <cp:lastModifiedBy>Thierry Nadaud</cp:lastModifiedBy>
  <cp:revision>300</cp:revision>
  <cp:lastPrinted>2024-02-01T22:02:47Z</cp:lastPrinted>
  <dcterms:created xsi:type="dcterms:W3CDTF">2020-07-03T12:51:20Z</dcterms:created>
  <dcterms:modified xsi:type="dcterms:W3CDTF">2024-04-08T21:05:56Z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0x010100FCB5BBF79F61DB4A8C62A221727CB3C0</vt:lpwstr>
  </property>
</Properties>
</file>